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Lst>
  <p:notesMasterIdLst>
    <p:notesMasterId r:id="rId25"/>
  </p:notesMasterIdLst>
  <p:sldIdLst>
    <p:sldId id="273" r:id="rId4"/>
    <p:sldId id="316" r:id="rId5"/>
    <p:sldId id="305" r:id="rId6"/>
    <p:sldId id="314" r:id="rId7"/>
    <p:sldId id="315"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266" r:id="rId2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C692EF-E94E-40D5-AFBF-E716A33B1C4A}">
          <p14:sldIdLst>
            <p14:sldId id="273"/>
            <p14:sldId id="316"/>
            <p14:sldId id="305"/>
            <p14:sldId id="314"/>
            <p14:sldId id="315"/>
            <p14:sldId id="317"/>
            <p14:sldId id="318"/>
            <p14:sldId id="319"/>
            <p14:sldId id="320"/>
            <p14:sldId id="321"/>
            <p14:sldId id="322"/>
            <p14:sldId id="323"/>
            <p14:sldId id="324"/>
            <p14:sldId id="325"/>
            <p14:sldId id="326"/>
            <p14:sldId id="327"/>
            <p14:sldId id="328"/>
            <p14:sldId id="329"/>
            <p14:sldId id="330"/>
            <p14:sldId id="331"/>
          </p14:sldIdLst>
        </p14:section>
        <p14:section name="JP's Section" id="{D71055EF-CDCA-4DC8-869D-6090BE125EF2}">
          <p14:sldIdLst>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3B79BA-9D05-7176-9FE5-FFFC79764623}" name="Angelica Aquino" initials="AA" userId="S::aquinoa@rtcsnv.com::0fc94932-4924-42e7-b401-5b85ff49f5d3" providerId="AD"/>
  <p188:author id="{FA5687F6-FE9F-AD30-6EBA-83236EB4D650}" name="Brittany" initials="B" userId="S::clarkbr@rtcsnv.com::271d4cd4-68c3-41bf-9c96-105e8f93ad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295"/>
    <a:srgbClr val="A0CBE8"/>
    <a:srgbClr val="9D7660"/>
    <a:srgbClr val="4E79A7"/>
    <a:srgbClr val="FF9D9A"/>
    <a:srgbClr val="8CD17D"/>
    <a:srgbClr val="F1CE63"/>
    <a:srgbClr val="86BCB6"/>
    <a:srgbClr val="033E82"/>
    <a:srgbClr val="59A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89777" autoAdjust="0"/>
  </p:normalViewPr>
  <p:slideViewPr>
    <p:cSldViewPr snapToGrid="0">
      <p:cViewPr>
        <p:scale>
          <a:sx n="100" d="100"/>
          <a:sy n="100" d="100"/>
        </p:scale>
        <p:origin x="-438" y="72"/>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86" d="100"/>
          <a:sy n="86" d="100"/>
        </p:scale>
        <p:origin x="382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Construction</c:v>
                </c:pt>
              </c:strCache>
            </c:strRef>
          </c:tx>
          <c:spPr>
            <a:ln w="38100" cap="rnd">
              <a:solidFill>
                <a:schemeClr val="accent6"/>
              </a:solidFill>
              <a:round/>
            </a:ln>
            <a:effectLst/>
          </c:spPr>
          <c:marker>
            <c:symbol val="none"/>
          </c:marker>
          <c:cat>
            <c:strRef>
              <c:f>Sheet1!$A$2:$A$13</c:f>
              <c:strCache>
                <c:ptCount val="12"/>
                <c:pt idx="0">
                  <c:v>Jan '20</c:v>
                </c:pt>
                <c:pt idx="1">
                  <c:v>Feb '20</c:v>
                </c:pt>
                <c:pt idx="2">
                  <c:v>Mar '20</c:v>
                </c:pt>
                <c:pt idx="3">
                  <c:v>Apr '20</c:v>
                </c:pt>
                <c:pt idx="4">
                  <c:v>May '20</c:v>
                </c:pt>
                <c:pt idx="5">
                  <c:v>Jun '20</c:v>
                </c:pt>
                <c:pt idx="6">
                  <c:v>Jul '20</c:v>
                </c:pt>
                <c:pt idx="7">
                  <c:v>Aug '20</c:v>
                </c:pt>
                <c:pt idx="8">
                  <c:v>Sep '20</c:v>
                </c:pt>
                <c:pt idx="9">
                  <c:v>Oct '20</c:v>
                </c:pt>
                <c:pt idx="10">
                  <c:v>Nov '20</c:v>
                </c:pt>
                <c:pt idx="11">
                  <c:v>Dec '20</c:v>
                </c:pt>
              </c:strCache>
            </c:strRef>
          </c:cat>
          <c:val>
            <c:numRef>
              <c:f>Sheet1!$B$2:$B$13</c:f>
              <c:numCache>
                <c:formatCode>General</c:formatCode>
                <c:ptCount val="12"/>
                <c:pt idx="0">
                  <c:v>10</c:v>
                </c:pt>
                <c:pt idx="1">
                  <c:v>7</c:v>
                </c:pt>
                <c:pt idx="2">
                  <c:v>2</c:v>
                </c:pt>
                <c:pt idx="3">
                  <c:v>12</c:v>
                </c:pt>
                <c:pt idx="4">
                  <c:v>20</c:v>
                </c:pt>
                <c:pt idx="5">
                  <c:v>40</c:v>
                </c:pt>
                <c:pt idx="6">
                  <c:v>20</c:v>
                </c:pt>
                <c:pt idx="7">
                  <c:v>30</c:v>
                </c:pt>
                <c:pt idx="8">
                  <c:v>36</c:v>
                </c:pt>
                <c:pt idx="9">
                  <c:v>30</c:v>
                </c:pt>
                <c:pt idx="10">
                  <c:v>24</c:v>
                </c:pt>
                <c:pt idx="11">
                  <c:v>12</c:v>
                </c:pt>
              </c:numCache>
            </c:numRef>
          </c:val>
          <c:smooth val="0"/>
          <c:extLst>
            <c:ext xmlns:c16="http://schemas.microsoft.com/office/drawing/2014/chart" uri="{C3380CC4-5D6E-409C-BE32-E72D297353CC}">
              <c16:uniqueId val="{00000000-8309-9141-8F50-1DD4EAD80322}"/>
            </c:ext>
          </c:extLst>
        </c:ser>
        <c:ser>
          <c:idx val="1"/>
          <c:order val="1"/>
          <c:tx>
            <c:strRef>
              <c:f>Sheet1!$C$1</c:f>
              <c:strCache>
                <c:ptCount val="1"/>
                <c:pt idx="0">
                  <c:v>Crash</c:v>
                </c:pt>
              </c:strCache>
            </c:strRef>
          </c:tx>
          <c:spPr>
            <a:ln w="38100" cap="rnd">
              <a:solidFill>
                <a:schemeClr val="accent2"/>
              </a:solidFill>
              <a:round/>
            </a:ln>
            <a:effectLst/>
          </c:spPr>
          <c:marker>
            <c:symbol val="none"/>
          </c:marker>
          <c:cat>
            <c:strRef>
              <c:f>Sheet1!$A$2:$A$13</c:f>
              <c:strCache>
                <c:ptCount val="12"/>
                <c:pt idx="0">
                  <c:v>Jan '20</c:v>
                </c:pt>
                <c:pt idx="1">
                  <c:v>Feb '20</c:v>
                </c:pt>
                <c:pt idx="2">
                  <c:v>Mar '20</c:v>
                </c:pt>
                <c:pt idx="3">
                  <c:v>Apr '20</c:v>
                </c:pt>
                <c:pt idx="4">
                  <c:v>May '20</c:v>
                </c:pt>
                <c:pt idx="5">
                  <c:v>Jun '20</c:v>
                </c:pt>
                <c:pt idx="6">
                  <c:v>Jul '20</c:v>
                </c:pt>
                <c:pt idx="7">
                  <c:v>Aug '20</c:v>
                </c:pt>
                <c:pt idx="8">
                  <c:v>Sep '20</c:v>
                </c:pt>
                <c:pt idx="9">
                  <c:v>Oct '20</c:v>
                </c:pt>
                <c:pt idx="10">
                  <c:v>Nov '20</c:v>
                </c:pt>
                <c:pt idx="11">
                  <c:v>Dec '20</c:v>
                </c:pt>
              </c:strCache>
            </c:strRef>
          </c:cat>
          <c:val>
            <c:numRef>
              <c:f>Sheet1!$C$2:$C$13</c:f>
              <c:numCache>
                <c:formatCode>General</c:formatCode>
                <c:ptCount val="12"/>
                <c:pt idx="0">
                  <c:v>580</c:v>
                </c:pt>
                <c:pt idx="1">
                  <c:v>550</c:v>
                </c:pt>
                <c:pt idx="2">
                  <c:v>300</c:v>
                </c:pt>
                <c:pt idx="3">
                  <c:v>230</c:v>
                </c:pt>
                <c:pt idx="4">
                  <c:v>260</c:v>
                </c:pt>
                <c:pt idx="5">
                  <c:v>300</c:v>
                </c:pt>
                <c:pt idx="6">
                  <c:v>375</c:v>
                </c:pt>
                <c:pt idx="7">
                  <c:v>423</c:v>
                </c:pt>
                <c:pt idx="8">
                  <c:v>475</c:v>
                </c:pt>
                <c:pt idx="9">
                  <c:v>498</c:v>
                </c:pt>
                <c:pt idx="10">
                  <c:v>460</c:v>
                </c:pt>
                <c:pt idx="11">
                  <c:v>475</c:v>
                </c:pt>
              </c:numCache>
            </c:numRef>
          </c:val>
          <c:smooth val="0"/>
          <c:extLst>
            <c:ext xmlns:c16="http://schemas.microsoft.com/office/drawing/2014/chart" uri="{C3380CC4-5D6E-409C-BE32-E72D297353CC}">
              <c16:uniqueId val="{00000001-8309-9141-8F50-1DD4EAD80322}"/>
            </c:ext>
          </c:extLst>
        </c:ser>
        <c:ser>
          <c:idx val="2"/>
          <c:order val="2"/>
          <c:tx>
            <c:strRef>
              <c:f>Sheet1!$D$1</c:f>
              <c:strCache>
                <c:ptCount val="1"/>
                <c:pt idx="0">
                  <c:v>Incident</c:v>
                </c:pt>
              </c:strCache>
            </c:strRef>
          </c:tx>
          <c:spPr>
            <a:ln w="38100" cap="rnd">
              <a:solidFill>
                <a:schemeClr val="accent3"/>
              </a:solidFill>
              <a:round/>
            </a:ln>
            <a:effectLst/>
          </c:spPr>
          <c:marker>
            <c:symbol val="none"/>
          </c:marker>
          <c:cat>
            <c:strRef>
              <c:f>Sheet1!$A$2:$A$13</c:f>
              <c:strCache>
                <c:ptCount val="12"/>
                <c:pt idx="0">
                  <c:v>Jan '20</c:v>
                </c:pt>
                <c:pt idx="1">
                  <c:v>Feb '20</c:v>
                </c:pt>
                <c:pt idx="2">
                  <c:v>Mar '20</c:v>
                </c:pt>
                <c:pt idx="3">
                  <c:v>Apr '20</c:v>
                </c:pt>
                <c:pt idx="4">
                  <c:v>May '20</c:v>
                </c:pt>
                <c:pt idx="5">
                  <c:v>Jun '20</c:v>
                </c:pt>
                <c:pt idx="6">
                  <c:v>Jul '20</c:v>
                </c:pt>
                <c:pt idx="7">
                  <c:v>Aug '20</c:v>
                </c:pt>
                <c:pt idx="8">
                  <c:v>Sep '20</c:v>
                </c:pt>
                <c:pt idx="9">
                  <c:v>Oct '20</c:v>
                </c:pt>
                <c:pt idx="10">
                  <c:v>Nov '20</c:v>
                </c:pt>
                <c:pt idx="11">
                  <c:v>Dec '20</c:v>
                </c:pt>
              </c:strCache>
            </c:strRef>
          </c:cat>
          <c:val>
            <c:numRef>
              <c:f>Sheet1!$D$2:$D$13</c:f>
              <c:numCache>
                <c:formatCode>General</c:formatCode>
                <c:ptCount val="12"/>
                <c:pt idx="0">
                  <c:v>100</c:v>
                </c:pt>
                <c:pt idx="1">
                  <c:v>90</c:v>
                </c:pt>
                <c:pt idx="2">
                  <c:v>210</c:v>
                </c:pt>
                <c:pt idx="3">
                  <c:v>249</c:v>
                </c:pt>
                <c:pt idx="4">
                  <c:v>245</c:v>
                </c:pt>
                <c:pt idx="5">
                  <c:v>230</c:v>
                </c:pt>
                <c:pt idx="6">
                  <c:v>223</c:v>
                </c:pt>
                <c:pt idx="7">
                  <c:v>213</c:v>
                </c:pt>
                <c:pt idx="8">
                  <c:v>210</c:v>
                </c:pt>
                <c:pt idx="9">
                  <c:v>180</c:v>
                </c:pt>
                <c:pt idx="10">
                  <c:v>150</c:v>
                </c:pt>
                <c:pt idx="11">
                  <c:v>160</c:v>
                </c:pt>
              </c:numCache>
            </c:numRef>
          </c:val>
          <c:smooth val="0"/>
          <c:extLst>
            <c:ext xmlns:c16="http://schemas.microsoft.com/office/drawing/2014/chart" uri="{C3380CC4-5D6E-409C-BE32-E72D297353CC}">
              <c16:uniqueId val="{00000002-8309-9141-8F50-1DD4EAD80322}"/>
            </c:ext>
          </c:extLst>
        </c:ser>
        <c:ser>
          <c:idx val="3"/>
          <c:order val="3"/>
          <c:tx>
            <c:strRef>
              <c:f>Sheet1!$E$1</c:f>
              <c:strCache>
                <c:ptCount val="1"/>
                <c:pt idx="0">
                  <c:v>Other</c:v>
                </c:pt>
              </c:strCache>
            </c:strRef>
          </c:tx>
          <c:spPr>
            <a:ln w="38100" cap="rnd">
              <a:solidFill>
                <a:schemeClr val="accent4"/>
              </a:solidFill>
              <a:round/>
            </a:ln>
            <a:effectLst/>
          </c:spPr>
          <c:marker>
            <c:symbol val="none"/>
          </c:marker>
          <c:cat>
            <c:strRef>
              <c:f>Sheet1!$A$2:$A$13</c:f>
              <c:strCache>
                <c:ptCount val="12"/>
                <c:pt idx="0">
                  <c:v>Jan '20</c:v>
                </c:pt>
                <c:pt idx="1">
                  <c:v>Feb '20</c:v>
                </c:pt>
                <c:pt idx="2">
                  <c:v>Mar '20</c:v>
                </c:pt>
                <c:pt idx="3">
                  <c:v>Apr '20</c:v>
                </c:pt>
                <c:pt idx="4">
                  <c:v>May '20</c:v>
                </c:pt>
                <c:pt idx="5">
                  <c:v>Jun '20</c:v>
                </c:pt>
                <c:pt idx="6">
                  <c:v>Jul '20</c:v>
                </c:pt>
                <c:pt idx="7">
                  <c:v>Aug '20</c:v>
                </c:pt>
                <c:pt idx="8">
                  <c:v>Sep '20</c:v>
                </c:pt>
                <c:pt idx="9">
                  <c:v>Oct '20</c:v>
                </c:pt>
                <c:pt idx="10">
                  <c:v>Nov '20</c:v>
                </c:pt>
                <c:pt idx="11">
                  <c:v>Dec '20</c:v>
                </c:pt>
              </c:strCache>
            </c:strRef>
          </c:cat>
          <c:val>
            <c:numRef>
              <c:f>Sheet1!$E$2:$E$13</c:f>
              <c:numCache>
                <c:formatCode>General</c:formatCode>
                <c:ptCount val="12"/>
                <c:pt idx="0">
                  <c:v>7</c:v>
                </c:pt>
                <c:pt idx="1">
                  <c:v>3</c:v>
                </c:pt>
                <c:pt idx="2">
                  <c:v>0</c:v>
                </c:pt>
                <c:pt idx="3">
                  <c:v>5</c:v>
                </c:pt>
                <c:pt idx="4">
                  <c:v>3</c:v>
                </c:pt>
                <c:pt idx="5">
                  <c:v>2</c:v>
                </c:pt>
                <c:pt idx="6">
                  <c:v>3</c:v>
                </c:pt>
                <c:pt idx="7">
                  <c:v>2</c:v>
                </c:pt>
                <c:pt idx="8">
                  <c:v>3</c:v>
                </c:pt>
                <c:pt idx="9">
                  <c:v>2</c:v>
                </c:pt>
                <c:pt idx="10">
                  <c:v>3</c:v>
                </c:pt>
                <c:pt idx="11">
                  <c:v>3</c:v>
                </c:pt>
              </c:numCache>
            </c:numRef>
          </c:val>
          <c:smooth val="0"/>
          <c:extLst>
            <c:ext xmlns:c16="http://schemas.microsoft.com/office/drawing/2014/chart" uri="{C3380CC4-5D6E-409C-BE32-E72D297353CC}">
              <c16:uniqueId val="{00000003-8309-9141-8F50-1DD4EAD80322}"/>
            </c:ext>
          </c:extLst>
        </c:ser>
        <c:ser>
          <c:idx val="4"/>
          <c:order val="4"/>
          <c:tx>
            <c:strRef>
              <c:f>Sheet1!$F$1</c:f>
              <c:strCache>
                <c:ptCount val="1"/>
                <c:pt idx="0">
                  <c:v>Total</c:v>
                </c:pt>
              </c:strCache>
            </c:strRef>
          </c:tx>
          <c:spPr>
            <a:ln w="38100" cap="rnd">
              <a:solidFill>
                <a:schemeClr val="accent5"/>
              </a:solidFill>
              <a:round/>
            </a:ln>
            <a:effectLst/>
          </c:spPr>
          <c:marker>
            <c:symbol val="none"/>
          </c:marker>
          <c:cat>
            <c:strRef>
              <c:f>Sheet1!$A$2:$A$13</c:f>
              <c:strCache>
                <c:ptCount val="12"/>
                <c:pt idx="0">
                  <c:v>Jan '20</c:v>
                </c:pt>
                <c:pt idx="1">
                  <c:v>Feb '20</c:v>
                </c:pt>
                <c:pt idx="2">
                  <c:v>Mar '20</c:v>
                </c:pt>
                <c:pt idx="3">
                  <c:v>Apr '20</c:v>
                </c:pt>
                <c:pt idx="4">
                  <c:v>May '20</c:v>
                </c:pt>
                <c:pt idx="5">
                  <c:v>Jun '20</c:v>
                </c:pt>
                <c:pt idx="6">
                  <c:v>Jul '20</c:v>
                </c:pt>
                <c:pt idx="7">
                  <c:v>Aug '20</c:v>
                </c:pt>
                <c:pt idx="8">
                  <c:v>Sep '20</c:v>
                </c:pt>
                <c:pt idx="9">
                  <c:v>Oct '20</c:v>
                </c:pt>
                <c:pt idx="10">
                  <c:v>Nov '20</c:v>
                </c:pt>
                <c:pt idx="11">
                  <c:v>Dec '20</c:v>
                </c:pt>
              </c:strCache>
            </c:strRef>
          </c:cat>
          <c:val>
            <c:numRef>
              <c:f>Sheet1!$F$2:$F$13</c:f>
              <c:numCache>
                <c:formatCode>General</c:formatCode>
                <c:ptCount val="12"/>
                <c:pt idx="0">
                  <c:v>697</c:v>
                </c:pt>
                <c:pt idx="1">
                  <c:v>650</c:v>
                </c:pt>
                <c:pt idx="2">
                  <c:v>512</c:v>
                </c:pt>
                <c:pt idx="3">
                  <c:v>496</c:v>
                </c:pt>
                <c:pt idx="4">
                  <c:v>528</c:v>
                </c:pt>
                <c:pt idx="5">
                  <c:v>572</c:v>
                </c:pt>
                <c:pt idx="6">
                  <c:v>621</c:v>
                </c:pt>
                <c:pt idx="7">
                  <c:v>668</c:v>
                </c:pt>
                <c:pt idx="8">
                  <c:v>724</c:v>
                </c:pt>
                <c:pt idx="9">
                  <c:v>710</c:v>
                </c:pt>
                <c:pt idx="10">
                  <c:v>637</c:v>
                </c:pt>
                <c:pt idx="11">
                  <c:v>650</c:v>
                </c:pt>
              </c:numCache>
            </c:numRef>
          </c:val>
          <c:smooth val="0"/>
          <c:extLst>
            <c:ext xmlns:c16="http://schemas.microsoft.com/office/drawing/2014/chart" uri="{C3380CC4-5D6E-409C-BE32-E72D297353CC}">
              <c16:uniqueId val="{00000004-8309-9141-8F50-1DD4EAD80322}"/>
            </c:ext>
          </c:extLst>
        </c:ser>
        <c:dLbls>
          <c:showLegendKey val="0"/>
          <c:showVal val="0"/>
          <c:showCatName val="0"/>
          <c:showSerName val="0"/>
          <c:showPercent val="0"/>
          <c:showBubbleSize val="0"/>
        </c:dLbls>
        <c:smooth val="0"/>
        <c:axId val="698906296"/>
        <c:axId val="698909576"/>
      </c:lineChart>
      <c:catAx>
        <c:axId val="698906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98909576"/>
        <c:crosses val="autoZero"/>
        <c:auto val="1"/>
        <c:lblAlgn val="ctr"/>
        <c:lblOffset val="100"/>
        <c:noMultiLvlLbl val="0"/>
      </c:catAx>
      <c:valAx>
        <c:axId val="698909576"/>
        <c:scaling>
          <c:orientation val="minMax"/>
          <c:max val="750"/>
        </c:scaling>
        <c:delete val="0"/>
        <c:axPos val="l"/>
        <c:majorGridlines>
          <c:spPr>
            <a:ln w="9525" cap="flat" cmpd="sng" algn="ctr">
              <a:solidFill>
                <a:schemeClr val="bg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98906296"/>
        <c:crosses val="autoZero"/>
        <c:crossBetween val="between"/>
        <c:majorUnit val="2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BB38E-D80D-E740-95A4-DA5401625E63}"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10C660EF-0520-6641-AE1A-944D8FEC23CC}">
      <dgm:prSet phldrT="[Text]" phldr="1"/>
      <dgm:spPr>
        <a:ln>
          <a:noFill/>
        </a:ln>
      </dgm:spPr>
      <dgm:t>
        <a:bodyPr/>
        <a:lstStyle/>
        <a:p>
          <a:endParaRPr lang="en-US" dirty="0">
            <a:ln>
              <a:noFill/>
            </a:ln>
            <a:solidFill>
              <a:schemeClr val="bg1"/>
            </a:solidFill>
            <a:latin typeface="Century Gothic" panose="020B0502020202020204" pitchFamily="34" charset="0"/>
          </a:endParaRPr>
        </a:p>
      </dgm:t>
    </dgm:pt>
    <dgm:pt modelId="{82CB951C-664C-5245-8EA1-C089441B33B7}" type="parTrans" cxnId="{9582E5F7-D86D-5749-AE0A-243C026AD149}">
      <dgm:prSet/>
      <dgm:spPr/>
      <dgm:t>
        <a:bodyPr/>
        <a:lstStyle/>
        <a:p>
          <a:endParaRPr lang="en-US"/>
        </a:p>
      </dgm:t>
    </dgm:pt>
    <dgm:pt modelId="{06D8D819-E35A-0B4E-AE5C-370CE8AC291F}" type="sibTrans" cxnId="{9582E5F7-D86D-5749-AE0A-243C026AD149}">
      <dgm:prSet/>
      <dgm:spPr/>
      <dgm:t>
        <a:bodyPr/>
        <a:lstStyle/>
        <a:p>
          <a:endParaRPr lang="en-US"/>
        </a:p>
      </dgm:t>
    </dgm:pt>
    <dgm:pt modelId="{C5786E1D-EA9A-F44E-A8B2-96A1FDD5E5A2}">
      <dgm:prSet phldrT="[Text]" phldr="1"/>
      <dgm:spPr>
        <a:ln>
          <a:noFill/>
        </a:ln>
      </dgm:spPr>
      <dgm:t>
        <a:bodyPr/>
        <a:lstStyle/>
        <a:p>
          <a:endParaRPr lang="en-US" dirty="0">
            <a:ln>
              <a:noFill/>
            </a:ln>
            <a:solidFill>
              <a:schemeClr val="bg1"/>
            </a:solidFill>
            <a:latin typeface="Century Gothic" panose="020B0502020202020204" pitchFamily="34" charset="0"/>
          </a:endParaRPr>
        </a:p>
      </dgm:t>
    </dgm:pt>
    <dgm:pt modelId="{D6980CC9-FCC8-684A-83F8-08F32AD0BD97}" type="parTrans" cxnId="{72531770-D985-7448-B952-67C05D119952}">
      <dgm:prSet/>
      <dgm:spPr/>
      <dgm:t>
        <a:bodyPr/>
        <a:lstStyle/>
        <a:p>
          <a:endParaRPr lang="en-US"/>
        </a:p>
      </dgm:t>
    </dgm:pt>
    <dgm:pt modelId="{2720262B-0309-B54F-BAE2-02B56472DF54}" type="sibTrans" cxnId="{72531770-D985-7448-B952-67C05D119952}">
      <dgm:prSet/>
      <dgm:spPr/>
      <dgm:t>
        <a:bodyPr/>
        <a:lstStyle/>
        <a:p>
          <a:endParaRPr lang="en-US"/>
        </a:p>
      </dgm:t>
    </dgm:pt>
    <dgm:pt modelId="{6A361796-50C6-5046-B56A-09613B0AFFD4}">
      <dgm:prSet phldrT="[Text]" phldr="1"/>
      <dgm:spPr>
        <a:ln>
          <a:noFill/>
        </a:ln>
      </dgm:spPr>
      <dgm:t>
        <a:bodyPr/>
        <a:lstStyle/>
        <a:p>
          <a:endParaRPr lang="en-US" dirty="0">
            <a:ln>
              <a:noFill/>
            </a:ln>
            <a:solidFill>
              <a:schemeClr val="bg1"/>
            </a:solidFill>
            <a:latin typeface="Century Gothic" panose="020B0502020202020204" pitchFamily="34" charset="0"/>
          </a:endParaRPr>
        </a:p>
      </dgm:t>
    </dgm:pt>
    <dgm:pt modelId="{82C8959D-E86A-064F-95BC-15704C35D44E}" type="parTrans" cxnId="{5AC67891-C8F9-FB46-B7A9-AC8B4FC9AB2D}">
      <dgm:prSet/>
      <dgm:spPr/>
      <dgm:t>
        <a:bodyPr/>
        <a:lstStyle/>
        <a:p>
          <a:endParaRPr lang="en-US"/>
        </a:p>
      </dgm:t>
    </dgm:pt>
    <dgm:pt modelId="{6A0DC25B-1F5E-5943-96F5-DD97059595FC}" type="sibTrans" cxnId="{5AC67891-C8F9-FB46-B7A9-AC8B4FC9AB2D}">
      <dgm:prSet/>
      <dgm:spPr/>
      <dgm:t>
        <a:bodyPr/>
        <a:lstStyle/>
        <a:p>
          <a:endParaRPr lang="en-US"/>
        </a:p>
      </dgm:t>
    </dgm:pt>
    <dgm:pt modelId="{4B87F327-78D6-7E4C-8E91-9206B376DCFE}">
      <dgm:prSet phldrT="[Text]" phldr="1"/>
      <dgm:spPr>
        <a:ln>
          <a:noFill/>
        </a:ln>
      </dgm:spPr>
      <dgm:t>
        <a:bodyPr/>
        <a:lstStyle/>
        <a:p>
          <a:endParaRPr lang="en-US" dirty="0">
            <a:ln>
              <a:noFill/>
            </a:ln>
            <a:solidFill>
              <a:schemeClr val="bg1"/>
            </a:solidFill>
            <a:latin typeface="Century Gothic" panose="020B0502020202020204" pitchFamily="34" charset="0"/>
          </a:endParaRPr>
        </a:p>
      </dgm:t>
    </dgm:pt>
    <dgm:pt modelId="{B5329D21-F3FF-5E46-A4BC-B32B8DB1D0B5}" type="parTrans" cxnId="{E5F5306F-F6F8-A246-8014-56B903D5715B}">
      <dgm:prSet/>
      <dgm:spPr/>
      <dgm:t>
        <a:bodyPr/>
        <a:lstStyle/>
        <a:p>
          <a:endParaRPr lang="en-US"/>
        </a:p>
      </dgm:t>
    </dgm:pt>
    <dgm:pt modelId="{BF4170CD-4432-6A4D-96BD-50948B85B347}" type="sibTrans" cxnId="{E5F5306F-F6F8-A246-8014-56B903D5715B}">
      <dgm:prSet/>
      <dgm:spPr/>
      <dgm:t>
        <a:bodyPr/>
        <a:lstStyle/>
        <a:p>
          <a:endParaRPr lang="en-US"/>
        </a:p>
      </dgm:t>
    </dgm:pt>
    <dgm:pt modelId="{D86AD48D-C3DB-0A46-838B-D9B1D056C86B}">
      <dgm:prSet phldrT="[Text]" phldr="1"/>
      <dgm:spPr>
        <a:ln>
          <a:noFill/>
        </a:ln>
      </dgm:spPr>
      <dgm:t>
        <a:bodyPr/>
        <a:lstStyle/>
        <a:p>
          <a:endParaRPr lang="en-US" dirty="0">
            <a:ln>
              <a:noFill/>
            </a:ln>
            <a:solidFill>
              <a:schemeClr val="bg1"/>
            </a:solidFill>
            <a:latin typeface="Century Gothic" panose="020B0502020202020204" pitchFamily="34" charset="0"/>
          </a:endParaRPr>
        </a:p>
      </dgm:t>
    </dgm:pt>
    <dgm:pt modelId="{7AB28037-065E-7D40-BDE7-40450571E82D}" type="parTrans" cxnId="{34F5A9E2-E395-EA43-991C-0B4F3B4DCDD0}">
      <dgm:prSet/>
      <dgm:spPr/>
      <dgm:t>
        <a:bodyPr/>
        <a:lstStyle/>
        <a:p>
          <a:endParaRPr lang="en-US"/>
        </a:p>
      </dgm:t>
    </dgm:pt>
    <dgm:pt modelId="{920FFE9D-BBBB-4B49-B59D-39067B9020AA}" type="sibTrans" cxnId="{34F5A9E2-E395-EA43-991C-0B4F3B4DCDD0}">
      <dgm:prSet/>
      <dgm:spPr/>
      <dgm:t>
        <a:bodyPr/>
        <a:lstStyle/>
        <a:p>
          <a:endParaRPr lang="en-US"/>
        </a:p>
      </dgm:t>
    </dgm:pt>
    <dgm:pt modelId="{2DBDAB93-47A6-2740-A07D-8850D58EF108}">
      <dgm:prSet phldrT="[Text]" phldr="1"/>
      <dgm:spPr>
        <a:ln>
          <a:noFill/>
        </a:ln>
      </dgm:spPr>
      <dgm:t>
        <a:bodyPr/>
        <a:lstStyle/>
        <a:p>
          <a:endParaRPr lang="en-US" dirty="0">
            <a:ln>
              <a:noFill/>
            </a:ln>
            <a:solidFill>
              <a:schemeClr val="bg1"/>
            </a:solidFill>
            <a:latin typeface="Century Gothic" panose="020B0502020202020204" pitchFamily="34" charset="0"/>
          </a:endParaRPr>
        </a:p>
      </dgm:t>
    </dgm:pt>
    <dgm:pt modelId="{04190694-A153-1944-9C32-646BFEB486A3}" type="parTrans" cxnId="{EE4BBDB6-0765-F843-98A5-C7BBE999919B}">
      <dgm:prSet/>
      <dgm:spPr/>
      <dgm:t>
        <a:bodyPr/>
        <a:lstStyle/>
        <a:p>
          <a:endParaRPr lang="en-US"/>
        </a:p>
      </dgm:t>
    </dgm:pt>
    <dgm:pt modelId="{037961B3-18DF-B142-91DA-7C3AF0FD4445}" type="sibTrans" cxnId="{EE4BBDB6-0765-F843-98A5-C7BBE999919B}">
      <dgm:prSet/>
      <dgm:spPr/>
      <dgm:t>
        <a:bodyPr/>
        <a:lstStyle/>
        <a:p>
          <a:endParaRPr lang="en-US"/>
        </a:p>
      </dgm:t>
    </dgm:pt>
    <dgm:pt modelId="{40AB54EA-91E1-6549-89C8-DF0673BE47B2}" type="pres">
      <dgm:prSet presAssocID="{C1CBB38E-D80D-E740-95A4-DA5401625E63}" presName="Name0" presStyleCnt="0">
        <dgm:presLayoutVars>
          <dgm:chPref val="1"/>
          <dgm:dir/>
          <dgm:animOne val="branch"/>
          <dgm:animLvl val="lvl"/>
          <dgm:resizeHandles/>
        </dgm:presLayoutVars>
      </dgm:prSet>
      <dgm:spPr/>
    </dgm:pt>
    <dgm:pt modelId="{B6843F60-80B2-E24A-9DB7-49EF1BB09BDB}" type="pres">
      <dgm:prSet presAssocID="{10C660EF-0520-6641-AE1A-944D8FEC23CC}" presName="vertOne" presStyleCnt="0"/>
      <dgm:spPr/>
    </dgm:pt>
    <dgm:pt modelId="{F0884D44-7745-664B-B437-63D03E2BBF4B}" type="pres">
      <dgm:prSet presAssocID="{10C660EF-0520-6641-AE1A-944D8FEC23CC}" presName="txOne" presStyleLbl="node0" presStyleIdx="0" presStyleCnt="1">
        <dgm:presLayoutVars>
          <dgm:chPref val="3"/>
        </dgm:presLayoutVars>
      </dgm:prSet>
      <dgm:spPr/>
    </dgm:pt>
    <dgm:pt modelId="{74F08C97-CEE2-E44B-9141-010656BCE171}" type="pres">
      <dgm:prSet presAssocID="{10C660EF-0520-6641-AE1A-944D8FEC23CC}" presName="parTransOne" presStyleCnt="0"/>
      <dgm:spPr/>
    </dgm:pt>
    <dgm:pt modelId="{215CF2A5-9087-8C4E-A89B-16A0468CFA65}" type="pres">
      <dgm:prSet presAssocID="{10C660EF-0520-6641-AE1A-944D8FEC23CC}" presName="horzOne" presStyleCnt="0"/>
      <dgm:spPr/>
    </dgm:pt>
    <dgm:pt modelId="{E6D30579-666B-E742-8E21-A83A4D57F2F4}" type="pres">
      <dgm:prSet presAssocID="{C5786E1D-EA9A-F44E-A8B2-96A1FDD5E5A2}" presName="vertTwo" presStyleCnt="0"/>
      <dgm:spPr/>
    </dgm:pt>
    <dgm:pt modelId="{6EA785FA-E74A-F543-8C81-CD9C79D3FBE8}" type="pres">
      <dgm:prSet presAssocID="{C5786E1D-EA9A-F44E-A8B2-96A1FDD5E5A2}" presName="txTwo" presStyleLbl="node2" presStyleIdx="0" presStyleCnt="2">
        <dgm:presLayoutVars>
          <dgm:chPref val="3"/>
        </dgm:presLayoutVars>
      </dgm:prSet>
      <dgm:spPr/>
    </dgm:pt>
    <dgm:pt modelId="{2C91DF52-14A2-9349-92EE-EDCB82887F91}" type="pres">
      <dgm:prSet presAssocID="{C5786E1D-EA9A-F44E-A8B2-96A1FDD5E5A2}" presName="parTransTwo" presStyleCnt="0"/>
      <dgm:spPr/>
    </dgm:pt>
    <dgm:pt modelId="{7467FA88-D372-2C4A-B981-7217A118E83A}" type="pres">
      <dgm:prSet presAssocID="{C5786E1D-EA9A-F44E-A8B2-96A1FDD5E5A2}" presName="horzTwo" presStyleCnt="0"/>
      <dgm:spPr/>
    </dgm:pt>
    <dgm:pt modelId="{25F7EBA9-6F38-3641-896D-86E9A2DDF4BC}" type="pres">
      <dgm:prSet presAssocID="{6A361796-50C6-5046-B56A-09613B0AFFD4}" presName="vertThree" presStyleCnt="0"/>
      <dgm:spPr/>
    </dgm:pt>
    <dgm:pt modelId="{DC181D9F-8A8F-EC48-B6F2-28D7C523C403}" type="pres">
      <dgm:prSet presAssocID="{6A361796-50C6-5046-B56A-09613B0AFFD4}" presName="txThree" presStyleLbl="node3" presStyleIdx="0" presStyleCnt="3">
        <dgm:presLayoutVars>
          <dgm:chPref val="3"/>
        </dgm:presLayoutVars>
      </dgm:prSet>
      <dgm:spPr/>
    </dgm:pt>
    <dgm:pt modelId="{CE944F1E-7E6C-8F49-A4B2-BB984AB12060}" type="pres">
      <dgm:prSet presAssocID="{6A361796-50C6-5046-B56A-09613B0AFFD4}" presName="horzThree" presStyleCnt="0"/>
      <dgm:spPr/>
    </dgm:pt>
    <dgm:pt modelId="{B8C94CC0-538A-B04D-9E16-60A63B974422}" type="pres">
      <dgm:prSet presAssocID="{6A0DC25B-1F5E-5943-96F5-DD97059595FC}" presName="sibSpaceThree" presStyleCnt="0"/>
      <dgm:spPr/>
    </dgm:pt>
    <dgm:pt modelId="{AF0EC30B-47FC-2941-9FD5-A65A28853EF7}" type="pres">
      <dgm:prSet presAssocID="{4B87F327-78D6-7E4C-8E91-9206B376DCFE}" presName="vertThree" presStyleCnt="0"/>
      <dgm:spPr/>
    </dgm:pt>
    <dgm:pt modelId="{BA4CF1A6-AD01-2048-B73E-BB61D5DFC7C7}" type="pres">
      <dgm:prSet presAssocID="{4B87F327-78D6-7E4C-8E91-9206B376DCFE}" presName="txThree" presStyleLbl="node3" presStyleIdx="1" presStyleCnt="3">
        <dgm:presLayoutVars>
          <dgm:chPref val="3"/>
        </dgm:presLayoutVars>
      </dgm:prSet>
      <dgm:spPr/>
    </dgm:pt>
    <dgm:pt modelId="{F145B6B9-055F-2F40-BAAB-45DA191A7FB8}" type="pres">
      <dgm:prSet presAssocID="{4B87F327-78D6-7E4C-8E91-9206B376DCFE}" presName="horzThree" presStyleCnt="0"/>
      <dgm:spPr/>
    </dgm:pt>
    <dgm:pt modelId="{59674930-ED2E-6D4D-8592-EBF9A3A5FAF3}" type="pres">
      <dgm:prSet presAssocID="{2720262B-0309-B54F-BAE2-02B56472DF54}" presName="sibSpaceTwo" presStyleCnt="0"/>
      <dgm:spPr/>
    </dgm:pt>
    <dgm:pt modelId="{751ED7AF-95EF-B541-9BB3-929360D6760E}" type="pres">
      <dgm:prSet presAssocID="{D86AD48D-C3DB-0A46-838B-D9B1D056C86B}" presName="vertTwo" presStyleCnt="0"/>
      <dgm:spPr/>
    </dgm:pt>
    <dgm:pt modelId="{E9D8E5B0-6865-A543-B22B-9FD91092317F}" type="pres">
      <dgm:prSet presAssocID="{D86AD48D-C3DB-0A46-838B-D9B1D056C86B}" presName="txTwo" presStyleLbl="node2" presStyleIdx="1" presStyleCnt="2">
        <dgm:presLayoutVars>
          <dgm:chPref val="3"/>
        </dgm:presLayoutVars>
      </dgm:prSet>
      <dgm:spPr/>
    </dgm:pt>
    <dgm:pt modelId="{F3A39283-94B9-3848-A610-7C414D1EA373}" type="pres">
      <dgm:prSet presAssocID="{D86AD48D-C3DB-0A46-838B-D9B1D056C86B}" presName="parTransTwo" presStyleCnt="0"/>
      <dgm:spPr/>
    </dgm:pt>
    <dgm:pt modelId="{9651A70E-53A9-1643-BF95-B9D2E6A45A5B}" type="pres">
      <dgm:prSet presAssocID="{D86AD48D-C3DB-0A46-838B-D9B1D056C86B}" presName="horzTwo" presStyleCnt="0"/>
      <dgm:spPr/>
    </dgm:pt>
    <dgm:pt modelId="{E7556854-4A3E-284C-BCD8-A7794B5982F5}" type="pres">
      <dgm:prSet presAssocID="{2DBDAB93-47A6-2740-A07D-8850D58EF108}" presName="vertThree" presStyleCnt="0"/>
      <dgm:spPr/>
    </dgm:pt>
    <dgm:pt modelId="{20357674-6EF7-2C44-A8FA-52494D83C616}" type="pres">
      <dgm:prSet presAssocID="{2DBDAB93-47A6-2740-A07D-8850D58EF108}" presName="txThree" presStyleLbl="node3" presStyleIdx="2" presStyleCnt="3">
        <dgm:presLayoutVars>
          <dgm:chPref val="3"/>
        </dgm:presLayoutVars>
      </dgm:prSet>
      <dgm:spPr/>
    </dgm:pt>
    <dgm:pt modelId="{0D7C7544-8BE0-6D47-A65D-704C1D2A039F}" type="pres">
      <dgm:prSet presAssocID="{2DBDAB93-47A6-2740-A07D-8850D58EF108}" presName="horzThree" presStyleCnt="0"/>
      <dgm:spPr/>
    </dgm:pt>
  </dgm:ptLst>
  <dgm:cxnLst>
    <dgm:cxn modelId="{223CD61D-0230-F546-8F37-B52AF2DB5929}" type="presOf" srcId="{4B87F327-78D6-7E4C-8E91-9206B376DCFE}" destId="{BA4CF1A6-AD01-2048-B73E-BB61D5DFC7C7}" srcOrd="0" destOrd="0" presId="urn:microsoft.com/office/officeart/2005/8/layout/hierarchy4"/>
    <dgm:cxn modelId="{C346AC5B-109B-C443-ABB3-C483D4374950}" type="presOf" srcId="{10C660EF-0520-6641-AE1A-944D8FEC23CC}" destId="{F0884D44-7745-664B-B437-63D03E2BBF4B}" srcOrd="0" destOrd="0" presId="urn:microsoft.com/office/officeart/2005/8/layout/hierarchy4"/>
    <dgm:cxn modelId="{847EA260-0A56-D94F-88B7-EA3499FB0CD4}" type="presOf" srcId="{6A361796-50C6-5046-B56A-09613B0AFFD4}" destId="{DC181D9F-8A8F-EC48-B6F2-28D7C523C403}" srcOrd="0" destOrd="0" presId="urn:microsoft.com/office/officeart/2005/8/layout/hierarchy4"/>
    <dgm:cxn modelId="{C154E445-C1F7-3247-9B55-4BF84E7EDAC7}" type="presOf" srcId="{D86AD48D-C3DB-0A46-838B-D9B1D056C86B}" destId="{E9D8E5B0-6865-A543-B22B-9FD91092317F}" srcOrd="0" destOrd="0" presId="urn:microsoft.com/office/officeart/2005/8/layout/hierarchy4"/>
    <dgm:cxn modelId="{E5F5306F-F6F8-A246-8014-56B903D5715B}" srcId="{C5786E1D-EA9A-F44E-A8B2-96A1FDD5E5A2}" destId="{4B87F327-78D6-7E4C-8E91-9206B376DCFE}" srcOrd="1" destOrd="0" parTransId="{B5329D21-F3FF-5E46-A4BC-B32B8DB1D0B5}" sibTransId="{BF4170CD-4432-6A4D-96BD-50948B85B347}"/>
    <dgm:cxn modelId="{72531770-D985-7448-B952-67C05D119952}" srcId="{10C660EF-0520-6641-AE1A-944D8FEC23CC}" destId="{C5786E1D-EA9A-F44E-A8B2-96A1FDD5E5A2}" srcOrd="0" destOrd="0" parTransId="{D6980CC9-FCC8-684A-83F8-08F32AD0BD97}" sibTransId="{2720262B-0309-B54F-BAE2-02B56472DF54}"/>
    <dgm:cxn modelId="{5AC67891-C8F9-FB46-B7A9-AC8B4FC9AB2D}" srcId="{C5786E1D-EA9A-F44E-A8B2-96A1FDD5E5A2}" destId="{6A361796-50C6-5046-B56A-09613B0AFFD4}" srcOrd="0" destOrd="0" parTransId="{82C8959D-E86A-064F-95BC-15704C35D44E}" sibTransId="{6A0DC25B-1F5E-5943-96F5-DD97059595FC}"/>
    <dgm:cxn modelId="{EDE92DAA-856C-074E-B169-B15F608570B3}" type="presOf" srcId="{C5786E1D-EA9A-F44E-A8B2-96A1FDD5E5A2}" destId="{6EA785FA-E74A-F543-8C81-CD9C79D3FBE8}" srcOrd="0" destOrd="0" presId="urn:microsoft.com/office/officeart/2005/8/layout/hierarchy4"/>
    <dgm:cxn modelId="{4CA618B6-4E61-644B-A5D2-EFBE9EDBE23F}" type="presOf" srcId="{C1CBB38E-D80D-E740-95A4-DA5401625E63}" destId="{40AB54EA-91E1-6549-89C8-DF0673BE47B2}" srcOrd="0" destOrd="0" presId="urn:microsoft.com/office/officeart/2005/8/layout/hierarchy4"/>
    <dgm:cxn modelId="{EE4BBDB6-0765-F843-98A5-C7BBE999919B}" srcId="{D86AD48D-C3DB-0A46-838B-D9B1D056C86B}" destId="{2DBDAB93-47A6-2740-A07D-8850D58EF108}" srcOrd="0" destOrd="0" parTransId="{04190694-A153-1944-9C32-646BFEB486A3}" sibTransId="{037961B3-18DF-B142-91DA-7C3AF0FD4445}"/>
    <dgm:cxn modelId="{2B66BFCA-F9FC-BE42-946C-3F50D7E22FD9}" type="presOf" srcId="{2DBDAB93-47A6-2740-A07D-8850D58EF108}" destId="{20357674-6EF7-2C44-A8FA-52494D83C616}" srcOrd="0" destOrd="0" presId="urn:microsoft.com/office/officeart/2005/8/layout/hierarchy4"/>
    <dgm:cxn modelId="{34F5A9E2-E395-EA43-991C-0B4F3B4DCDD0}" srcId="{10C660EF-0520-6641-AE1A-944D8FEC23CC}" destId="{D86AD48D-C3DB-0A46-838B-D9B1D056C86B}" srcOrd="1" destOrd="0" parTransId="{7AB28037-065E-7D40-BDE7-40450571E82D}" sibTransId="{920FFE9D-BBBB-4B49-B59D-39067B9020AA}"/>
    <dgm:cxn modelId="{9582E5F7-D86D-5749-AE0A-243C026AD149}" srcId="{C1CBB38E-D80D-E740-95A4-DA5401625E63}" destId="{10C660EF-0520-6641-AE1A-944D8FEC23CC}" srcOrd="0" destOrd="0" parTransId="{82CB951C-664C-5245-8EA1-C089441B33B7}" sibTransId="{06D8D819-E35A-0B4E-AE5C-370CE8AC291F}"/>
    <dgm:cxn modelId="{F24B367A-BA37-E545-9C88-8708C817A248}" type="presParOf" srcId="{40AB54EA-91E1-6549-89C8-DF0673BE47B2}" destId="{B6843F60-80B2-E24A-9DB7-49EF1BB09BDB}" srcOrd="0" destOrd="0" presId="urn:microsoft.com/office/officeart/2005/8/layout/hierarchy4"/>
    <dgm:cxn modelId="{E4848ED4-5E71-2B47-B544-89190E424895}" type="presParOf" srcId="{B6843F60-80B2-E24A-9DB7-49EF1BB09BDB}" destId="{F0884D44-7745-664B-B437-63D03E2BBF4B}" srcOrd="0" destOrd="0" presId="urn:microsoft.com/office/officeart/2005/8/layout/hierarchy4"/>
    <dgm:cxn modelId="{83EFB5ED-4216-6140-8ECB-60A679D9743C}" type="presParOf" srcId="{B6843F60-80B2-E24A-9DB7-49EF1BB09BDB}" destId="{74F08C97-CEE2-E44B-9141-010656BCE171}" srcOrd="1" destOrd="0" presId="urn:microsoft.com/office/officeart/2005/8/layout/hierarchy4"/>
    <dgm:cxn modelId="{173AD3ED-03CA-0447-95D3-FE0A35AA9DF2}" type="presParOf" srcId="{B6843F60-80B2-E24A-9DB7-49EF1BB09BDB}" destId="{215CF2A5-9087-8C4E-A89B-16A0468CFA65}" srcOrd="2" destOrd="0" presId="urn:microsoft.com/office/officeart/2005/8/layout/hierarchy4"/>
    <dgm:cxn modelId="{B76F0689-54B8-3E44-B3AD-C6BDC7CF8F82}" type="presParOf" srcId="{215CF2A5-9087-8C4E-A89B-16A0468CFA65}" destId="{E6D30579-666B-E742-8E21-A83A4D57F2F4}" srcOrd="0" destOrd="0" presId="urn:microsoft.com/office/officeart/2005/8/layout/hierarchy4"/>
    <dgm:cxn modelId="{B271FC73-13F0-D64B-A78F-A0A4A6321F10}" type="presParOf" srcId="{E6D30579-666B-E742-8E21-A83A4D57F2F4}" destId="{6EA785FA-E74A-F543-8C81-CD9C79D3FBE8}" srcOrd="0" destOrd="0" presId="urn:microsoft.com/office/officeart/2005/8/layout/hierarchy4"/>
    <dgm:cxn modelId="{6414B7DA-DE61-3147-AB2F-2FA86F6F2D30}" type="presParOf" srcId="{E6D30579-666B-E742-8E21-A83A4D57F2F4}" destId="{2C91DF52-14A2-9349-92EE-EDCB82887F91}" srcOrd="1" destOrd="0" presId="urn:microsoft.com/office/officeart/2005/8/layout/hierarchy4"/>
    <dgm:cxn modelId="{17F00051-614F-BD49-AC1E-995F8A5FC922}" type="presParOf" srcId="{E6D30579-666B-E742-8E21-A83A4D57F2F4}" destId="{7467FA88-D372-2C4A-B981-7217A118E83A}" srcOrd="2" destOrd="0" presId="urn:microsoft.com/office/officeart/2005/8/layout/hierarchy4"/>
    <dgm:cxn modelId="{58B1BFEE-C47C-CB42-938A-D675AD992533}" type="presParOf" srcId="{7467FA88-D372-2C4A-B981-7217A118E83A}" destId="{25F7EBA9-6F38-3641-896D-86E9A2DDF4BC}" srcOrd="0" destOrd="0" presId="urn:microsoft.com/office/officeart/2005/8/layout/hierarchy4"/>
    <dgm:cxn modelId="{9E2174DE-0F77-EE40-AA0D-D159E407E82F}" type="presParOf" srcId="{25F7EBA9-6F38-3641-896D-86E9A2DDF4BC}" destId="{DC181D9F-8A8F-EC48-B6F2-28D7C523C403}" srcOrd="0" destOrd="0" presId="urn:microsoft.com/office/officeart/2005/8/layout/hierarchy4"/>
    <dgm:cxn modelId="{43700428-CD18-6B45-89E7-3D52059559BA}" type="presParOf" srcId="{25F7EBA9-6F38-3641-896D-86E9A2DDF4BC}" destId="{CE944F1E-7E6C-8F49-A4B2-BB984AB12060}" srcOrd="1" destOrd="0" presId="urn:microsoft.com/office/officeart/2005/8/layout/hierarchy4"/>
    <dgm:cxn modelId="{33CFDFE4-5E61-6F44-9A71-7B3DC50E2DD5}" type="presParOf" srcId="{7467FA88-D372-2C4A-B981-7217A118E83A}" destId="{B8C94CC0-538A-B04D-9E16-60A63B974422}" srcOrd="1" destOrd="0" presId="urn:microsoft.com/office/officeart/2005/8/layout/hierarchy4"/>
    <dgm:cxn modelId="{52B36FBB-C758-7646-AED4-4303EF2B4231}" type="presParOf" srcId="{7467FA88-D372-2C4A-B981-7217A118E83A}" destId="{AF0EC30B-47FC-2941-9FD5-A65A28853EF7}" srcOrd="2" destOrd="0" presId="urn:microsoft.com/office/officeart/2005/8/layout/hierarchy4"/>
    <dgm:cxn modelId="{CC6C2B96-FC0E-B64F-BD94-F78F68DC43DA}" type="presParOf" srcId="{AF0EC30B-47FC-2941-9FD5-A65A28853EF7}" destId="{BA4CF1A6-AD01-2048-B73E-BB61D5DFC7C7}" srcOrd="0" destOrd="0" presId="urn:microsoft.com/office/officeart/2005/8/layout/hierarchy4"/>
    <dgm:cxn modelId="{639CF7DE-1E63-7E43-9633-7F5746CAF1CD}" type="presParOf" srcId="{AF0EC30B-47FC-2941-9FD5-A65A28853EF7}" destId="{F145B6B9-055F-2F40-BAAB-45DA191A7FB8}" srcOrd="1" destOrd="0" presId="urn:microsoft.com/office/officeart/2005/8/layout/hierarchy4"/>
    <dgm:cxn modelId="{50E532B8-A526-CE45-A6D3-501D0DB74706}" type="presParOf" srcId="{215CF2A5-9087-8C4E-A89B-16A0468CFA65}" destId="{59674930-ED2E-6D4D-8592-EBF9A3A5FAF3}" srcOrd="1" destOrd="0" presId="urn:microsoft.com/office/officeart/2005/8/layout/hierarchy4"/>
    <dgm:cxn modelId="{5634854A-D5A3-6C43-B5A9-0439FD1FB841}" type="presParOf" srcId="{215CF2A5-9087-8C4E-A89B-16A0468CFA65}" destId="{751ED7AF-95EF-B541-9BB3-929360D6760E}" srcOrd="2" destOrd="0" presId="urn:microsoft.com/office/officeart/2005/8/layout/hierarchy4"/>
    <dgm:cxn modelId="{B2E816F8-4267-DE4C-B11E-2CC74DA948C3}" type="presParOf" srcId="{751ED7AF-95EF-B541-9BB3-929360D6760E}" destId="{E9D8E5B0-6865-A543-B22B-9FD91092317F}" srcOrd="0" destOrd="0" presId="urn:microsoft.com/office/officeart/2005/8/layout/hierarchy4"/>
    <dgm:cxn modelId="{890AC726-8315-E949-AAA3-D4D346C25946}" type="presParOf" srcId="{751ED7AF-95EF-B541-9BB3-929360D6760E}" destId="{F3A39283-94B9-3848-A610-7C414D1EA373}" srcOrd="1" destOrd="0" presId="urn:microsoft.com/office/officeart/2005/8/layout/hierarchy4"/>
    <dgm:cxn modelId="{4C8FC288-26DD-2143-AB1E-04FEAAC61543}" type="presParOf" srcId="{751ED7AF-95EF-B541-9BB3-929360D6760E}" destId="{9651A70E-53A9-1643-BF95-B9D2E6A45A5B}" srcOrd="2" destOrd="0" presId="urn:microsoft.com/office/officeart/2005/8/layout/hierarchy4"/>
    <dgm:cxn modelId="{BBE5D714-1F81-6545-91C4-D2545F372795}" type="presParOf" srcId="{9651A70E-53A9-1643-BF95-B9D2E6A45A5B}" destId="{E7556854-4A3E-284C-BCD8-A7794B5982F5}" srcOrd="0" destOrd="0" presId="urn:microsoft.com/office/officeart/2005/8/layout/hierarchy4"/>
    <dgm:cxn modelId="{CE815961-B0ED-D845-B4F1-45064C5DBEF9}" type="presParOf" srcId="{E7556854-4A3E-284C-BCD8-A7794B5982F5}" destId="{20357674-6EF7-2C44-A8FA-52494D83C616}" srcOrd="0" destOrd="0" presId="urn:microsoft.com/office/officeart/2005/8/layout/hierarchy4"/>
    <dgm:cxn modelId="{9CE8A6DC-F139-6649-905B-1CE47D301908}" type="presParOf" srcId="{E7556854-4A3E-284C-BCD8-A7794B5982F5}" destId="{0D7C7544-8BE0-6D47-A65D-704C1D2A039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84D44-7745-664B-B437-63D03E2BBF4B}">
      <dsp:nvSpPr>
        <dsp:cNvPr id="0" name=""/>
        <dsp:cNvSpPr/>
      </dsp:nvSpPr>
      <dsp:spPr>
        <a:xfrm>
          <a:off x="932" y="605"/>
          <a:ext cx="8126134" cy="15509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ln>
              <a:noFill/>
            </a:ln>
            <a:solidFill>
              <a:schemeClr val="bg1"/>
            </a:solidFill>
            <a:latin typeface="Century Gothic" panose="020B0502020202020204" pitchFamily="34" charset="0"/>
          </a:endParaRPr>
        </a:p>
      </dsp:txBody>
      <dsp:txXfrm>
        <a:off x="46356" y="46029"/>
        <a:ext cx="8035286" cy="1460052"/>
      </dsp:txXfrm>
    </dsp:sp>
    <dsp:sp modelId="{6EA785FA-E74A-F543-8C81-CD9C79D3FBE8}">
      <dsp:nvSpPr>
        <dsp:cNvPr id="0" name=""/>
        <dsp:cNvSpPr/>
      </dsp:nvSpPr>
      <dsp:spPr>
        <a:xfrm>
          <a:off x="932" y="1694413"/>
          <a:ext cx="5308242" cy="15509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ln>
              <a:noFill/>
            </a:ln>
            <a:solidFill>
              <a:schemeClr val="bg1"/>
            </a:solidFill>
            <a:latin typeface="Century Gothic" panose="020B0502020202020204" pitchFamily="34" charset="0"/>
          </a:endParaRPr>
        </a:p>
      </dsp:txBody>
      <dsp:txXfrm>
        <a:off x="46356" y="1739837"/>
        <a:ext cx="5217394" cy="1460052"/>
      </dsp:txXfrm>
    </dsp:sp>
    <dsp:sp modelId="{DC181D9F-8A8F-EC48-B6F2-28D7C523C403}">
      <dsp:nvSpPr>
        <dsp:cNvPr id="0" name=""/>
        <dsp:cNvSpPr/>
      </dsp:nvSpPr>
      <dsp:spPr>
        <a:xfrm>
          <a:off x="932" y="3388221"/>
          <a:ext cx="2599531" cy="15509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n-US" sz="6000" kern="1200">
            <a:ln>
              <a:noFill/>
            </a:ln>
            <a:solidFill>
              <a:schemeClr val="bg1"/>
            </a:solidFill>
            <a:latin typeface="Century Gothic" panose="020B0502020202020204" pitchFamily="34" charset="0"/>
          </a:endParaRPr>
        </a:p>
      </dsp:txBody>
      <dsp:txXfrm>
        <a:off x="46356" y="3433645"/>
        <a:ext cx="2508683" cy="1460052"/>
      </dsp:txXfrm>
    </dsp:sp>
    <dsp:sp modelId="{BA4CF1A6-AD01-2048-B73E-BB61D5DFC7C7}">
      <dsp:nvSpPr>
        <dsp:cNvPr id="0" name=""/>
        <dsp:cNvSpPr/>
      </dsp:nvSpPr>
      <dsp:spPr>
        <a:xfrm>
          <a:off x="2709644" y="3388221"/>
          <a:ext cx="2599531" cy="15509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n-US" sz="6000" kern="1200">
            <a:ln>
              <a:noFill/>
            </a:ln>
            <a:solidFill>
              <a:schemeClr val="bg1"/>
            </a:solidFill>
            <a:latin typeface="Century Gothic" panose="020B0502020202020204" pitchFamily="34" charset="0"/>
          </a:endParaRPr>
        </a:p>
      </dsp:txBody>
      <dsp:txXfrm>
        <a:off x="2755068" y="3433645"/>
        <a:ext cx="2508683" cy="1460052"/>
      </dsp:txXfrm>
    </dsp:sp>
    <dsp:sp modelId="{E9D8E5B0-6865-A543-B22B-9FD91092317F}">
      <dsp:nvSpPr>
        <dsp:cNvPr id="0" name=""/>
        <dsp:cNvSpPr/>
      </dsp:nvSpPr>
      <dsp:spPr>
        <a:xfrm>
          <a:off x="5527536" y="1694413"/>
          <a:ext cx="2599531" cy="15509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n-US" sz="6000" kern="1200">
            <a:ln>
              <a:noFill/>
            </a:ln>
            <a:solidFill>
              <a:schemeClr val="bg1"/>
            </a:solidFill>
            <a:latin typeface="Century Gothic" panose="020B0502020202020204" pitchFamily="34" charset="0"/>
          </a:endParaRPr>
        </a:p>
      </dsp:txBody>
      <dsp:txXfrm>
        <a:off x="5572960" y="1739837"/>
        <a:ext cx="2508683" cy="1460052"/>
      </dsp:txXfrm>
    </dsp:sp>
    <dsp:sp modelId="{20357674-6EF7-2C44-A8FA-52494D83C616}">
      <dsp:nvSpPr>
        <dsp:cNvPr id="0" name=""/>
        <dsp:cNvSpPr/>
      </dsp:nvSpPr>
      <dsp:spPr>
        <a:xfrm>
          <a:off x="5527536" y="3388221"/>
          <a:ext cx="2599531" cy="15509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n-US" sz="6000" kern="1200">
            <a:ln>
              <a:noFill/>
            </a:ln>
            <a:solidFill>
              <a:schemeClr val="bg1"/>
            </a:solidFill>
            <a:latin typeface="Century Gothic" panose="020B0502020202020204" pitchFamily="34" charset="0"/>
          </a:endParaRPr>
        </a:p>
      </dsp:txBody>
      <dsp:txXfrm>
        <a:off x="5572960" y="3433645"/>
        <a:ext cx="2508683" cy="14600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15" tIns="46657" rIns="93315" bIns="46657"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1"/>
          </a:xfrm>
          <a:prstGeom prst="rect">
            <a:avLst/>
          </a:prstGeom>
        </p:spPr>
        <p:txBody>
          <a:bodyPr vert="horz" lIns="93315" tIns="46657" rIns="93315" bIns="46657" rtlCol="0"/>
          <a:lstStyle>
            <a:lvl1pPr algn="r">
              <a:defRPr sz="1200"/>
            </a:lvl1pPr>
          </a:lstStyle>
          <a:p>
            <a:fld id="{5AE689D3-611F-4442-A39F-FE38E12FF8D9}" type="datetimeFigureOut">
              <a:rPr lang="en-US" smtClean="0"/>
              <a:t>4/30/2024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dirty="0"/>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15" tIns="46657" rIns="93315" bIns="466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0"/>
          </a:xfrm>
          <a:prstGeom prst="rect">
            <a:avLst/>
          </a:prstGeom>
        </p:spPr>
        <p:txBody>
          <a:bodyPr vert="horz" lIns="93315" tIns="46657" rIns="93315"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5" tIns="46657" rIns="93315" bIns="46657" rtlCol="0" anchor="b"/>
          <a:lstStyle>
            <a:lvl1pPr algn="r">
              <a:defRPr sz="1200"/>
            </a:lvl1pPr>
          </a:lstStyle>
          <a:p>
            <a:fld id="{432923AE-45B9-4EE3-A7C9-63ED7BDD59E0}" type="slidenum">
              <a:rPr lang="en-US" smtClean="0"/>
              <a:t>‹#›</a:t>
            </a:fld>
            <a:endParaRPr lang="en-US" dirty="0"/>
          </a:p>
        </p:txBody>
      </p:sp>
    </p:spTree>
    <p:extLst>
      <p:ext uri="{BB962C8B-B14F-4D97-AF65-F5344CB8AC3E}">
        <p14:creationId xmlns:p14="http://schemas.microsoft.com/office/powerpoint/2010/main" val="5840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9">
              <a:defRPr/>
            </a:pPr>
            <a:r>
              <a:rPr lang="en-US" sz="1200" dirty="0">
                <a:solidFill>
                  <a:schemeClr val="tx1"/>
                </a:solidFill>
                <a:latin typeface="+mn-lt"/>
              </a:rPr>
              <a:t> </a:t>
            </a:r>
            <a:endParaRPr lang="en-US" sz="1200" b="1" dirty="0">
              <a:solidFill>
                <a:schemeClr val="tx1"/>
              </a:solidFill>
              <a:latin typeface="+mn-lt"/>
            </a:endParaRPr>
          </a:p>
          <a:p>
            <a:pPr marL="0" marR="0" lvl="0" indent="0" algn="l" defTabSz="933149"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defTabSz="933149">
              <a:defRPr/>
            </a:pPr>
            <a:endParaRPr lang="en-US" sz="1200" dirty="0">
              <a:solidFill>
                <a:schemeClr val="tx1"/>
              </a:solidFill>
              <a:latin typeface="+mn-lt"/>
            </a:endParaRPr>
          </a:p>
          <a:p>
            <a:pPr defTabSz="933149">
              <a:defRPr/>
            </a:pPr>
            <a:endParaRPr lang="en-US" sz="1200" dirty="0">
              <a:solidFill>
                <a:schemeClr val="tx1"/>
              </a:solidFill>
              <a:latin typeface="+mn-lt"/>
            </a:endParaRPr>
          </a:p>
          <a:p>
            <a:endParaRPr lang="en-US" dirty="0">
              <a:solidFill>
                <a:schemeClr val="tx1"/>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3149" rtl="0" eaLnBrk="1" fontAlgn="auto" latinLnBrk="0" hangingPunct="1">
              <a:lnSpc>
                <a:spcPct val="100000"/>
              </a:lnSpc>
              <a:spcBef>
                <a:spcPts val="0"/>
              </a:spcBef>
              <a:spcAft>
                <a:spcPts val="0"/>
              </a:spcAft>
              <a:buClrTx/>
              <a:buSzTx/>
              <a:buFontTx/>
              <a:buNone/>
              <a:tabLst/>
              <a:defRPr/>
            </a:pPr>
            <a:fld id="{432923AE-45B9-4EE3-A7C9-63ED7BDD59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4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28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17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43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16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80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58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573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249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363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900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7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First, let me tell you a bit more about the RTC.  </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Our fundamental role is to connect people and connect them safely. We touch every cornerstone of the community when it comes to transportation, </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The RTC is the transit provider for the region, and we also oversee the bike share system in downtown Las Vegas.</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 </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The RTC is also the regional planning agency, otherwise known as the Metropolitan Planning Organization (MPO), and we work with all the local jurisdictions to plan, design and construct roadway infrastructure as well as fund those projects.</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 </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Lastly, we are traffic managers, we coordinate traffic signals, and manage dynamic message signs and ramp meters for the region.</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 </a:t>
            </a:r>
          </a:p>
          <a:p>
            <a:pPr marL="0" marR="0" lvl="0" indent="0" algn="l" defTabSz="933149"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This makes us quite unique that we have all these operations under one roof, and that enables us to be more efficient and effective as the transportation agency for Southern Nevada.</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66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156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Thank you. That concludes my presentation. I would be happy to take any questions that you may have.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52255" rtl="0" eaLnBrk="1" fontAlgn="auto" latinLnBrk="0" hangingPunct="1">
              <a:lnSpc>
                <a:spcPct val="100000"/>
              </a:lnSpc>
              <a:spcBef>
                <a:spcPts val="0"/>
              </a:spcBef>
              <a:spcAft>
                <a:spcPts val="0"/>
              </a:spcAft>
              <a:buClrTx/>
              <a:buSzTx/>
              <a:buFontTx/>
              <a:buNone/>
              <a:tabLst/>
              <a:defRPr/>
            </a:pPr>
            <a:fld id="{99524DF2-AF4E-44BC-B971-CAB29B56BAD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52255"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5225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20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6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1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51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86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21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314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9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4358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79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1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59EB9-820F-8C45-9FA8-3B391B2F8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EA7159-5A05-B748-BF9D-9EF5409E1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A4E74-A44C-C842-B5BF-FB57D441A1FE}"/>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5" name="Footer Placeholder 4">
            <a:extLst>
              <a:ext uri="{FF2B5EF4-FFF2-40B4-BE49-F238E27FC236}">
                <a16:creationId xmlns:a16="http://schemas.microsoft.com/office/drawing/2014/main" id="{F073AC9B-ABB4-1E4A-8594-4684C9917F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0C1C3E-A7C2-CE4C-9705-13308E576240}"/>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375000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B48F-1A3C-7C42-8845-C0967988DD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073DE-2EF9-604E-89EA-1D575F2D1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C39FE-4D6C-E04D-A1A3-55A317AA77CF}"/>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5" name="Footer Placeholder 4">
            <a:extLst>
              <a:ext uri="{FF2B5EF4-FFF2-40B4-BE49-F238E27FC236}">
                <a16:creationId xmlns:a16="http://schemas.microsoft.com/office/drawing/2014/main" id="{9C797B7F-2981-5840-99CC-6287FC4A32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A74C01-A10B-2C4F-BB26-186D6BDA6A02}"/>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2653125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0CCC4-49FC-AB4E-AD3E-6A987F5FF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FC25B0-A0D1-474E-A387-E313497A3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38808-51A7-6444-AAE4-9DC56651E484}"/>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5" name="Footer Placeholder 4">
            <a:extLst>
              <a:ext uri="{FF2B5EF4-FFF2-40B4-BE49-F238E27FC236}">
                <a16:creationId xmlns:a16="http://schemas.microsoft.com/office/drawing/2014/main" id="{89D1FDD5-A062-1740-9A23-851F2B3BA2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7A7BE0-74FC-7646-83B5-E0FF18C5D3DC}"/>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892355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31D1-4305-154A-AB71-08AB7087A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6EC6F-71B5-F84A-8BED-66163F32B3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802438-6FB2-3D4F-A701-ABEBB7F047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2C09DA-BB36-874C-ADA9-5BEB3567900C}"/>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6" name="Footer Placeholder 5">
            <a:extLst>
              <a:ext uri="{FF2B5EF4-FFF2-40B4-BE49-F238E27FC236}">
                <a16:creationId xmlns:a16="http://schemas.microsoft.com/office/drawing/2014/main" id="{4C205F99-3703-EE45-923B-6B80461B93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BC809B-21FF-CE47-B770-9DDF612FCBEA}"/>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1977301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B6FB-98D8-9345-A61A-D83B1CA268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98B65-5B5B-F047-A5B7-CAF70BE6B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098EE-01D3-F14D-AD36-AAB095B64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8B16F3-CB81-0D4F-BD32-08A4985DA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D8F6B-0523-6C43-9688-F54F46FD79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3C1C51-EFAF-ED46-BD7B-77ECD128BBEB}"/>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8" name="Footer Placeholder 7">
            <a:extLst>
              <a:ext uri="{FF2B5EF4-FFF2-40B4-BE49-F238E27FC236}">
                <a16:creationId xmlns:a16="http://schemas.microsoft.com/office/drawing/2014/main" id="{A52B1297-D2C0-1943-9FA9-277DB463A1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912F8D-8F79-324C-85D2-2C8547025EAA}"/>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1531713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C769-D7F6-9B4A-8C36-EE1E617A82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7F937-4099-A643-8546-554D905BCA2C}"/>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4" name="Footer Placeholder 3">
            <a:extLst>
              <a:ext uri="{FF2B5EF4-FFF2-40B4-BE49-F238E27FC236}">
                <a16:creationId xmlns:a16="http://schemas.microsoft.com/office/drawing/2014/main" id="{F49733E8-298E-844C-B56A-8ADB2FF038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259F59-8B33-2243-8D1F-CB58DC63FAF7}"/>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2673241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307F3-BF52-F845-81D4-3622EC1E2C3B}"/>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3" name="Footer Placeholder 2">
            <a:extLst>
              <a:ext uri="{FF2B5EF4-FFF2-40B4-BE49-F238E27FC236}">
                <a16:creationId xmlns:a16="http://schemas.microsoft.com/office/drawing/2014/main" id="{3C30E471-6FFC-0F4A-918E-DC24E43CD3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87043D-DAB6-4D4D-B97A-CE0E9589F8EF}"/>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390111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0999-D9CD-B849-8DFD-CBA628FE8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74E0F2-C218-174B-9497-52F0FFE002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30CC0C-0609-2547-9777-1D0C76F87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7463A-F75F-914E-A61C-C75290C79965}"/>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6" name="Footer Placeholder 5">
            <a:extLst>
              <a:ext uri="{FF2B5EF4-FFF2-40B4-BE49-F238E27FC236}">
                <a16:creationId xmlns:a16="http://schemas.microsoft.com/office/drawing/2014/main" id="{282B3DE7-6F5F-8849-8F82-781816ACE0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0F1846-23D7-B945-9D69-E8A8EC7E54D9}"/>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72648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819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98CD-6AB0-544B-B01F-2972B39AC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AE90A8-20CA-7942-9955-BFB1207C6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DF4E2B9-B319-2940-9BE1-9383E7EF2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04135-B9C9-AB4D-83F3-65888D9B9649}"/>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6" name="Footer Placeholder 5">
            <a:extLst>
              <a:ext uri="{FF2B5EF4-FFF2-40B4-BE49-F238E27FC236}">
                <a16:creationId xmlns:a16="http://schemas.microsoft.com/office/drawing/2014/main" id="{B32691E5-8012-274C-91A5-0341776AC4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D2E49F-57FD-F848-A22B-381564DD6F01}"/>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1756454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0C11-B690-C340-B337-A2E9D64F1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78382-7C86-7940-A541-9CC1C9B9FB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66276-0C1A-DD42-82B9-3D126411BB24}"/>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5" name="Footer Placeholder 4">
            <a:extLst>
              <a:ext uri="{FF2B5EF4-FFF2-40B4-BE49-F238E27FC236}">
                <a16:creationId xmlns:a16="http://schemas.microsoft.com/office/drawing/2014/main" id="{008DBF6C-DC8F-A149-B73D-7F23075679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4C66B8-5EB1-C94F-B6EA-107B84D99A93}"/>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3162740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05349-968D-1947-A545-DD0FCC9473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1D1937-56C2-E943-9FA9-641A34EFBC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1105B-6951-0040-B244-4E937B8F0266}"/>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5" name="Footer Placeholder 4">
            <a:extLst>
              <a:ext uri="{FF2B5EF4-FFF2-40B4-BE49-F238E27FC236}">
                <a16:creationId xmlns:a16="http://schemas.microsoft.com/office/drawing/2014/main" id="{D04414A9-180D-884F-99B9-99B08BAB58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518AC0-F785-D04A-A523-F09C4F5450AC}"/>
              </a:ext>
            </a:extLst>
          </p:cNvPr>
          <p:cNvSpPr>
            <a:spLocks noGrp="1"/>
          </p:cNvSpPr>
          <p:nvPr>
            <p:ph type="sldNum" sz="quarter" idx="12"/>
          </p:nvPr>
        </p:nvSpPr>
        <p:spPr/>
        <p:txBody>
          <a:bodyPr/>
          <a:lstStyle/>
          <a:p>
            <a:fld id="{3D908DE3-A784-4B72-AC40-0E499FAD47F7}" type="slidenum">
              <a:rPr lang="en-US" smtClean="0"/>
              <a:t>‹#›</a:t>
            </a:fld>
            <a:endParaRPr lang="en-US" dirty="0"/>
          </a:p>
        </p:txBody>
      </p:sp>
    </p:spTree>
    <p:extLst>
      <p:ext uri="{BB962C8B-B14F-4D97-AF65-F5344CB8AC3E}">
        <p14:creationId xmlns:p14="http://schemas.microsoft.com/office/powerpoint/2010/main" val="3094508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39EF-E61C-1347-97B8-B461BC2DF97E}"/>
              </a:ext>
            </a:extLst>
          </p:cNvPr>
          <p:cNvSpPr>
            <a:spLocks noGrp="1"/>
          </p:cNvSpPr>
          <p:nvPr>
            <p:ph type="title"/>
          </p:nvPr>
        </p:nvSpPr>
        <p:spPr>
          <a:xfrm>
            <a:off x="838200" y="235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6B2B93-114B-3B4E-94E1-7B72369C5C86}"/>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4" name="Footer Placeholder 3">
            <a:extLst>
              <a:ext uri="{FF2B5EF4-FFF2-40B4-BE49-F238E27FC236}">
                <a16:creationId xmlns:a16="http://schemas.microsoft.com/office/drawing/2014/main" id="{79ABE352-16DB-364F-B11E-454ED56079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6D40460-E29D-7847-A686-69C31C2E0C29}"/>
              </a:ext>
            </a:extLst>
          </p:cNvPr>
          <p:cNvSpPr>
            <a:spLocks noGrp="1"/>
          </p:cNvSpPr>
          <p:nvPr>
            <p:ph type="sldNum" sz="quarter" idx="12"/>
          </p:nvPr>
        </p:nvSpPr>
        <p:spPr/>
        <p:txBody>
          <a:bodyPr/>
          <a:lstStyle/>
          <a:p>
            <a:fld id="{3D908DE3-A784-4B72-AC40-0E499FAD47F7}" type="slidenum">
              <a:rPr lang="en-US" smtClean="0"/>
              <a:t>‹#›</a:t>
            </a:fld>
            <a:endParaRPr lang="en-US" dirty="0"/>
          </a:p>
        </p:txBody>
      </p:sp>
      <p:graphicFrame>
        <p:nvGraphicFramePr>
          <p:cNvPr id="6" name="Diagram 5">
            <a:extLst>
              <a:ext uri="{FF2B5EF4-FFF2-40B4-BE49-F238E27FC236}">
                <a16:creationId xmlns:a16="http://schemas.microsoft.com/office/drawing/2014/main" id="{7F45E7E2-5E2B-0443-9B88-94B976713F0C}"/>
              </a:ext>
            </a:extLst>
          </p:cNvPr>
          <p:cNvGraphicFramePr/>
          <p:nvPr/>
        </p:nvGraphicFramePr>
        <p:xfrm>
          <a:off x="2032000" y="1198605"/>
          <a:ext cx="8128000" cy="4939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5318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B0E8-5AD9-7E47-A3A0-4867F91EFEDB}"/>
              </a:ext>
            </a:extLst>
          </p:cNvPr>
          <p:cNvSpPr>
            <a:spLocks noGrp="1"/>
          </p:cNvSpPr>
          <p:nvPr>
            <p:ph type="title"/>
          </p:nvPr>
        </p:nvSpPr>
        <p:spPr>
          <a:xfrm>
            <a:off x="838200" y="365125"/>
            <a:ext cx="10515600" cy="989869"/>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1C61E44-B994-F344-B210-3A1B8F9741D9}"/>
              </a:ext>
            </a:extLst>
          </p:cNvPr>
          <p:cNvSpPr>
            <a:spLocks noGrp="1"/>
          </p:cNvSpPr>
          <p:nvPr>
            <p:ph type="dt" sz="half" idx="10"/>
          </p:nvPr>
        </p:nvSpPr>
        <p:spPr/>
        <p:txBody>
          <a:bodyPr/>
          <a:lstStyle/>
          <a:p>
            <a:fld id="{DF6EA5A9-BEF5-4AC2-BB63-C4AC6AE0B594}" type="datetimeFigureOut">
              <a:rPr lang="en-US" smtClean="0"/>
              <a:t>4/30/2024</a:t>
            </a:fld>
            <a:endParaRPr lang="en-US" dirty="0"/>
          </a:p>
        </p:txBody>
      </p:sp>
      <p:sp>
        <p:nvSpPr>
          <p:cNvPr id="4" name="Footer Placeholder 3">
            <a:extLst>
              <a:ext uri="{FF2B5EF4-FFF2-40B4-BE49-F238E27FC236}">
                <a16:creationId xmlns:a16="http://schemas.microsoft.com/office/drawing/2014/main" id="{846445EB-4ADB-6E4D-BC80-97A087FFE73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62CAE8E-77EE-B644-BE62-71BBDD2DDCDD}"/>
              </a:ext>
            </a:extLst>
          </p:cNvPr>
          <p:cNvSpPr>
            <a:spLocks noGrp="1"/>
          </p:cNvSpPr>
          <p:nvPr>
            <p:ph type="sldNum" sz="quarter" idx="12"/>
          </p:nvPr>
        </p:nvSpPr>
        <p:spPr/>
        <p:txBody>
          <a:bodyPr/>
          <a:lstStyle/>
          <a:p>
            <a:fld id="{3D908DE3-A784-4B72-AC40-0E499FAD47F7}" type="slidenum">
              <a:rPr lang="en-US" smtClean="0"/>
              <a:t>‹#›</a:t>
            </a:fld>
            <a:endParaRPr lang="en-US" dirty="0"/>
          </a:p>
        </p:txBody>
      </p:sp>
      <p:graphicFrame>
        <p:nvGraphicFramePr>
          <p:cNvPr id="9" name="Chart 8">
            <a:extLst>
              <a:ext uri="{FF2B5EF4-FFF2-40B4-BE49-F238E27FC236}">
                <a16:creationId xmlns:a16="http://schemas.microsoft.com/office/drawing/2014/main" id="{5169F50C-CE15-0145-ACB8-25F0F648A990}"/>
              </a:ext>
            </a:extLst>
          </p:cNvPr>
          <p:cNvGraphicFramePr/>
          <p:nvPr/>
        </p:nvGraphicFramePr>
        <p:xfrm>
          <a:off x="1080052" y="1500098"/>
          <a:ext cx="10031896" cy="4711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1319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194427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9FAC1-1A59-4260-A547-B43441C34AE7}" type="slidenum">
              <a:rPr lang="en-US" smtClean="0"/>
              <a:t>‹#›</a:t>
            </a:fld>
            <a:endParaRPr lang="en-US" dirty="0"/>
          </a:p>
        </p:txBody>
      </p:sp>
      <p:sp>
        <p:nvSpPr>
          <p:cNvPr id="7" name="Rectangle 6"/>
          <p:cNvSpPr/>
          <p:nvPr userDrawn="1"/>
        </p:nvSpPr>
        <p:spPr>
          <a:xfrm>
            <a:off x="3056" y="-22832"/>
            <a:ext cx="12188944" cy="1006707"/>
          </a:xfrm>
          <a:prstGeom prst="rect">
            <a:avLst/>
          </a:prstGeom>
          <a:solidFill>
            <a:srgbClr val="28AA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9" rIns="91432" bIns="45719" rtlCol="0" anchor="ctr"/>
          <a:lstStyle/>
          <a:p>
            <a:pPr marL="0" marR="0" lvl="0" indent="0" algn="ctr" defTabSz="913380"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a:noFill/>
                </a:ln>
                <a:solidFill>
                  <a:prstClr val="white"/>
                </a:solidFill>
                <a:effectLst/>
                <a:uLnTx/>
                <a:uFillTx/>
                <a:latin typeface="Century Gothic"/>
                <a:ea typeface="+mn-ea"/>
                <a:cs typeface="+mn-cs"/>
              </a:rPr>
              <a:t>Proposed Route</a:t>
            </a:r>
          </a:p>
        </p:txBody>
      </p:sp>
    </p:spTree>
    <p:extLst>
      <p:ext uri="{BB962C8B-B14F-4D97-AF65-F5344CB8AC3E}">
        <p14:creationId xmlns:p14="http://schemas.microsoft.com/office/powerpoint/2010/main" val="63957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380331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4179132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295137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575"/>
            <a:ext cx="10972800" cy="1143000"/>
          </a:xfrm>
        </p:spPr>
        <p:txBody>
          <a:bodyPr>
            <a:normAutofit/>
          </a:bodyPr>
          <a:lstStyle>
            <a:lvl1pPr>
              <a:defRPr sz="4267" cap="all" baseline="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buNone/>
              <a:defRPr sz="3733" baseline="0">
                <a:solidFill>
                  <a:schemeClr val="bg1"/>
                </a:solidFill>
                <a:latin typeface="Century Gothic" panose="020B0502020202020204" pitchFamily="34" charset="0"/>
              </a:defRPr>
            </a:lvl1pPr>
            <a:lvl2pPr marL="609554" indent="0">
              <a:buNone/>
              <a:defRPr baseline="0">
                <a:solidFill>
                  <a:schemeClr val="bg1"/>
                </a:solidFill>
                <a:latin typeface="Century Gothic" panose="020B0502020202020204" pitchFamily="34" charset="0"/>
              </a:defRPr>
            </a:lvl2pPr>
            <a:lvl3pPr marL="1219111" indent="0">
              <a:buNone/>
              <a:defRPr baseline="0">
                <a:solidFill>
                  <a:schemeClr val="bg1"/>
                </a:solidFill>
                <a:latin typeface="Century Gothic" panose="020B0502020202020204" pitchFamily="34" charset="0"/>
              </a:defRPr>
            </a:lvl3pPr>
            <a:lvl4pPr marL="1828664" indent="0">
              <a:buNone/>
              <a:defRPr baseline="0">
                <a:solidFill>
                  <a:schemeClr val="bg1"/>
                </a:solidFill>
                <a:latin typeface="Century Gothic" panose="020B0502020202020204" pitchFamily="34" charset="0"/>
              </a:defRPr>
            </a:lvl4pPr>
            <a:lvl5pPr marL="2438218" indent="0">
              <a:buNone/>
              <a:defRPr baseline="0">
                <a:solidFill>
                  <a:schemeClr val="bg1"/>
                </a:solidFill>
                <a:latin typeface="Century Gothic" panose="020B0502020202020204" pitchFamily="34" charset="0"/>
              </a:defRPr>
            </a:lvl5pPr>
          </a:lstStyle>
          <a:p>
            <a:pPr lvl="0"/>
            <a:r>
              <a:rPr lang="en-US" dirty="0"/>
              <a:t>Click to edit Master text styles</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a:ext>
            </a:extLst>
          </a:blip>
          <a:srcRect l="5395" t="-57919" r="5395" b="-37707"/>
          <a:stretch/>
        </p:blipFill>
        <p:spPr>
          <a:xfrm>
            <a:off x="1035102" y="904145"/>
            <a:ext cx="10121797" cy="492859"/>
          </a:xfrm>
          <a:prstGeom prst="rect">
            <a:avLst/>
          </a:prstGeom>
        </p:spPr>
      </p:pic>
    </p:spTree>
    <p:extLst>
      <p:ext uri="{BB962C8B-B14F-4D97-AF65-F5344CB8AC3E}">
        <p14:creationId xmlns:p14="http://schemas.microsoft.com/office/powerpoint/2010/main" val="3757069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484179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1843361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52869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3695968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3082638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ED589-6C54-4D1D-9A75-C103E9763B3E}" type="datetimeFigureOut">
              <a:rPr lang="en-US" smtClean="0"/>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9FAC1-1A59-4260-A547-B43441C34AE7}" type="slidenum">
              <a:rPr lang="en-US" smtClean="0"/>
              <a:t>‹#›</a:t>
            </a:fld>
            <a:endParaRPr lang="en-US" dirty="0"/>
          </a:p>
        </p:txBody>
      </p:sp>
    </p:spTree>
    <p:extLst>
      <p:ext uri="{BB962C8B-B14F-4D97-AF65-F5344CB8AC3E}">
        <p14:creationId xmlns:p14="http://schemas.microsoft.com/office/powerpoint/2010/main" val="221772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0" y="7576"/>
            <a:ext cx="12192000" cy="6850425"/>
          </a:xfrm>
          <a:prstGeom prst="rect">
            <a:avLst/>
          </a:prstGeom>
          <a:ln>
            <a:noFill/>
          </a:ln>
          <a:effectLst>
            <a:outerShdw blurRad="190500" algn="tl" rotWithShape="0">
              <a:srgbClr val="000000">
                <a:alpha val="70000"/>
              </a:srgbClr>
            </a:outerShdw>
          </a:effectLst>
        </p:spPr>
      </p:pic>
      <p:sp>
        <p:nvSpPr>
          <p:cNvPr id="4" name="Rectangle 3"/>
          <p:cNvSpPr/>
          <p:nvPr userDrawn="1"/>
        </p:nvSpPr>
        <p:spPr>
          <a:xfrm>
            <a:off x="0" y="0"/>
            <a:ext cx="12192000" cy="6858000"/>
          </a:xfrm>
          <a:prstGeom prst="rect">
            <a:avLst/>
          </a:prstGeom>
          <a:solidFill>
            <a:srgbClr val="000000">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609600" y="7575"/>
            <a:ext cx="10972800" cy="1143000"/>
          </a:xfrm>
        </p:spPr>
        <p:txBody>
          <a:bodyPr>
            <a:normAutofit/>
          </a:bodyPr>
          <a:lstStyle>
            <a:lvl1pPr>
              <a:defRPr sz="4267" cap="all" baseline="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buNone/>
              <a:defRPr sz="3733" baseline="0">
                <a:solidFill>
                  <a:schemeClr val="bg1"/>
                </a:solidFill>
                <a:latin typeface="Century Gothic" panose="020B0502020202020204" pitchFamily="34" charset="0"/>
              </a:defRPr>
            </a:lvl1pPr>
            <a:lvl2pPr marL="609554" indent="0">
              <a:buNone/>
              <a:defRPr baseline="0">
                <a:solidFill>
                  <a:schemeClr val="bg1"/>
                </a:solidFill>
                <a:latin typeface="Century Gothic" panose="020B0502020202020204" pitchFamily="34" charset="0"/>
              </a:defRPr>
            </a:lvl2pPr>
            <a:lvl3pPr marL="1219111" indent="0">
              <a:buNone/>
              <a:defRPr baseline="0">
                <a:solidFill>
                  <a:schemeClr val="bg1"/>
                </a:solidFill>
                <a:latin typeface="Century Gothic" panose="020B0502020202020204" pitchFamily="34" charset="0"/>
              </a:defRPr>
            </a:lvl3pPr>
            <a:lvl4pPr marL="1828664" indent="0">
              <a:buNone/>
              <a:defRPr baseline="0">
                <a:solidFill>
                  <a:schemeClr val="bg1"/>
                </a:solidFill>
                <a:latin typeface="Century Gothic" panose="020B0502020202020204" pitchFamily="34" charset="0"/>
              </a:defRPr>
            </a:lvl4pPr>
            <a:lvl5pPr marL="2438218" indent="0">
              <a:buNone/>
              <a:defRPr baseline="0">
                <a:solidFill>
                  <a:schemeClr val="bg1"/>
                </a:solidFill>
                <a:latin typeface="Century Gothic" panose="020B0502020202020204" pitchFamily="34" charset="0"/>
              </a:defRPr>
            </a:lvl5pPr>
          </a:lstStyle>
          <a:p>
            <a:pPr lvl="0"/>
            <a:r>
              <a:rPr lang="en-US" dirty="0"/>
              <a:t>Click to edit Master text styles</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a:ext>
            </a:extLst>
          </a:blip>
          <a:srcRect l="5395" t="-57919" r="5395" b="-37707"/>
          <a:stretch/>
        </p:blipFill>
        <p:spPr>
          <a:xfrm>
            <a:off x="1035102" y="904145"/>
            <a:ext cx="10121797" cy="492859"/>
          </a:xfrm>
          <a:prstGeom prst="rect">
            <a:avLst/>
          </a:prstGeom>
        </p:spPr>
      </p:pic>
    </p:spTree>
    <p:extLst>
      <p:ext uri="{BB962C8B-B14F-4D97-AF65-F5344CB8AC3E}">
        <p14:creationId xmlns:p14="http://schemas.microsoft.com/office/powerpoint/2010/main" val="112748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0" y="7576"/>
            <a:ext cx="12192000" cy="6850425"/>
          </a:xfrm>
          <a:prstGeom prst="rect">
            <a:avLst/>
          </a:prstGeom>
          <a:ln>
            <a:noFill/>
          </a:ln>
          <a:effectLst>
            <a:outerShdw blurRad="190500" algn="tl" rotWithShape="0">
              <a:srgbClr val="000000">
                <a:alpha val="70000"/>
              </a:srgbClr>
            </a:outerShdw>
          </a:effectLst>
        </p:spPr>
      </p:pic>
      <p:sp>
        <p:nvSpPr>
          <p:cNvPr id="4" name="Rectangle 3"/>
          <p:cNvSpPr/>
          <p:nvPr userDrawn="1"/>
        </p:nvSpPr>
        <p:spPr>
          <a:xfrm>
            <a:off x="0" y="0"/>
            <a:ext cx="12192000" cy="6858000"/>
          </a:xfrm>
          <a:prstGeom prst="rect">
            <a:avLst/>
          </a:prstGeom>
          <a:solidFill>
            <a:srgbClr val="000000">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hasCustomPrompt="1"/>
          </p:nvPr>
        </p:nvSpPr>
        <p:spPr/>
        <p:txBody>
          <a:bodyPr>
            <a:normAutofit/>
          </a:bodyPr>
          <a:lstStyle>
            <a:lvl1pPr marL="0" indent="0">
              <a:buNone/>
              <a:defRPr sz="3733" baseline="0">
                <a:solidFill>
                  <a:schemeClr val="bg1"/>
                </a:solidFill>
                <a:latin typeface="Century Gothic" panose="020B0502020202020204" pitchFamily="34" charset="0"/>
              </a:defRPr>
            </a:lvl1pPr>
            <a:lvl2pPr marL="609554" indent="0">
              <a:buNone/>
              <a:defRPr baseline="0">
                <a:solidFill>
                  <a:schemeClr val="bg1"/>
                </a:solidFill>
                <a:latin typeface="Century Gothic" panose="020B0502020202020204" pitchFamily="34" charset="0"/>
              </a:defRPr>
            </a:lvl2pPr>
            <a:lvl3pPr marL="1219111" indent="0">
              <a:buNone/>
              <a:defRPr baseline="0">
                <a:solidFill>
                  <a:schemeClr val="bg1"/>
                </a:solidFill>
                <a:latin typeface="Century Gothic" panose="020B0502020202020204" pitchFamily="34" charset="0"/>
              </a:defRPr>
            </a:lvl3pPr>
            <a:lvl4pPr marL="1828664" indent="0">
              <a:buNone/>
              <a:defRPr baseline="0">
                <a:solidFill>
                  <a:schemeClr val="bg1"/>
                </a:solidFill>
                <a:latin typeface="Century Gothic" panose="020B0502020202020204" pitchFamily="34" charset="0"/>
              </a:defRPr>
            </a:lvl4pPr>
            <a:lvl5pPr marL="2438218" indent="0">
              <a:buNone/>
              <a:defRPr baseline="0">
                <a:solidFill>
                  <a:schemeClr val="bg1"/>
                </a:solidFill>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32331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7" name="Picture 2" descr="S:\Marketing\• GRAPHICS\• IMAGES AND LOGOS\Image Library\Las Vegas\iStock_000034665364_XXXLarge.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21585" t="53767" r="16771" b="11558"/>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
            <a:ext cx="12192000" cy="6858001"/>
          </a:xfrm>
          <a:prstGeom prst="rect">
            <a:avLst/>
          </a:prstGeom>
          <a:solidFill>
            <a:srgbClr val="00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609600" y="7575"/>
            <a:ext cx="10972800" cy="1143000"/>
          </a:xfrm>
        </p:spPr>
        <p:txBody>
          <a:bodyPr>
            <a:normAutofit/>
          </a:bodyPr>
          <a:lstStyle>
            <a:lvl1pPr>
              <a:defRPr sz="4267" cap="all" baseline="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buNone/>
              <a:defRPr sz="3733" baseline="0">
                <a:solidFill>
                  <a:schemeClr val="bg1"/>
                </a:solidFill>
                <a:latin typeface="Century Gothic" panose="020B0502020202020204" pitchFamily="34" charset="0"/>
              </a:defRPr>
            </a:lvl1pPr>
            <a:lvl2pPr marL="609554" indent="0">
              <a:buNone/>
              <a:defRPr baseline="0">
                <a:solidFill>
                  <a:schemeClr val="bg1"/>
                </a:solidFill>
                <a:latin typeface="Century Gothic" panose="020B0502020202020204" pitchFamily="34" charset="0"/>
              </a:defRPr>
            </a:lvl2pPr>
            <a:lvl3pPr marL="1219111" indent="0">
              <a:buNone/>
              <a:defRPr baseline="0">
                <a:solidFill>
                  <a:schemeClr val="bg1"/>
                </a:solidFill>
                <a:latin typeface="Century Gothic" panose="020B0502020202020204" pitchFamily="34" charset="0"/>
              </a:defRPr>
            </a:lvl3pPr>
            <a:lvl4pPr marL="1828664" indent="0">
              <a:buNone/>
              <a:defRPr baseline="0">
                <a:solidFill>
                  <a:schemeClr val="bg1"/>
                </a:solidFill>
                <a:latin typeface="Century Gothic" panose="020B0502020202020204" pitchFamily="34" charset="0"/>
              </a:defRPr>
            </a:lvl4pPr>
            <a:lvl5pPr marL="2438218" indent="0">
              <a:buNone/>
              <a:defRPr baseline="0">
                <a:solidFill>
                  <a:schemeClr val="bg1"/>
                </a:solidFill>
                <a:latin typeface="Century Gothic" panose="020B0502020202020204" pitchFamily="34" charset="0"/>
              </a:defRPr>
            </a:lvl5pPr>
          </a:lstStyle>
          <a:p>
            <a:pPr lvl="0"/>
            <a:r>
              <a:rPr lang="en-US" dirty="0"/>
              <a:t>Click to edit Master text styles</a:t>
            </a:r>
          </a:p>
        </p:txBody>
      </p:sp>
      <p:pic>
        <p:nvPicPr>
          <p:cNvPr id="5" name="Picture 4"/>
          <p:cNvPicPr>
            <a:picLocks noChangeAspect="1"/>
          </p:cNvPicPr>
          <p:nvPr userDrawn="1"/>
        </p:nvPicPr>
        <p:blipFill rotWithShape="1">
          <a:blip r:embed="rId4">
            <a:extLst>
              <a:ext uri="{28A0092B-C50C-407E-A947-70E740481C1C}">
                <a14:useLocalDpi xmlns:a14="http://schemas.microsoft.com/office/drawing/2010/main"/>
              </a:ext>
            </a:extLst>
          </a:blip>
          <a:srcRect l="5395" t="-57919" r="5395" b="-37707"/>
          <a:stretch/>
        </p:blipFill>
        <p:spPr>
          <a:xfrm>
            <a:off x="1035102" y="904145"/>
            <a:ext cx="10121797" cy="492859"/>
          </a:xfrm>
          <a:prstGeom prst="rect">
            <a:avLst/>
          </a:prstGeom>
        </p:spPr>
      </p:pic>
    </p:spTree>
    <p:extLst>
      <p:ext uri="{BB962C8B-B14F-4D97-AF65-F5344CB8AC3E}">
        <p14:creationId xmlns:p14="http://schemas.microsoft.com/office/powerpoint/2010/main" val="416532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tx1"/>
        </a:solidFill>
        <a:effectLst/>
      </p:bgPr>
    </p:bg>
    <p:spTree>
      <p:nvGrpSpPr>
        <p:cNvPr id="1" name=""/>
        <p:cNvGrpSpPr/>
        <p:nvPr/>
      </p:nvGrpSpPr>
      <p:grpSpPr>
        <a:xfrm>
          <a:off x="0" y="0"/>
          <a:ext cx="0" cy="0"/>
          <a:chOff x="0" y="0"/>
          <a:chExt cx="0" cy="0"/>
        </a:xfrm>
      </p:grpSpPr>
      <p:pic>
        <p:nvPicPr>
          <p:cNvPr id="7" name="Picture 2" descr="S:\Marketing\• GRAPHICS\• IMAGES AND LOGOS\Image Library\TrafficDriving\iStock_000063100073_XXXLarg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2543"/>
          <a:stretch/>
        </p:blipFill>
        <p:spPr bwMode="auto">
          <a:xfrm>
            <a:off x="-844" y="15240"/>
            <a:ext cx="12192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7619"/>
            <a:ext cx="12192000" cy="6858001"/>
          </a:xfrm>
          <a:prstGeom prst="rect">
            <a:avLst/>
          </a:prstGeom>
          <a:solidFill>
            <a:srgbClr val="00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609600" y="7575"/>
            <a:ext cx="10972800" cy="1143000"/>
          </a:xfrm>
        </p:spPr>
        <p:txBody>
          <a:bodyPr>
            <a:normAutofit/>
          </a:bodyPr>
          <a:lstStyle>
            <a:lvl1pPr>
              <a:defRPr sz="4267" cap="all" baseline="0">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buNone/>
              <a:defRPr sz="3733" baseline="0">
                <a:solidFill>
                  <a:schemeClr val="bg1"/>
                </a:solidFill>
                <a:latin typeface="Century Gothic" panose="020B0502020202020204" pitchFamily="34" charset="0"/>
              </a:defRPr>
            </a:lvl1pPr>
            <a:lvl2pPr marL="609554" indent="0">
              <a:buNone/>
              <a:defRPr baseline="0">
                <a:solidFill>
                  <a:schemeClr val="bg1"/>
                </a:solidFill>
                <a:latin typeface="Century Gothic" panose="020B0502020202020204" pitchFamily="34" charset="0"/>
              </a:defRPr>
            </a:lvl2pPr>
            <a:lvl3pPr marL="1219111" indent="0">
              <a:buNone/>
              <a:defRPr baseline="0">
                <a:solidFill>
                  <a:schemeClr val="bg1"/>
                </a:solidFill>
                <a:latin typeface="Century Gothic" panose="020B0502020202020204" pitchFamily="34" charset="0"/>
              </a:defRPr>
            </a:lvl3pPr>
            <a:lvl4pPr marL="1828664" indent="0">
              <a:buNone/>
              <a:defRPr baseline="0">
                <a:solidFill>
                  <a:schemeClr val="bg1"/>
                </a:solidFill>
                <a:latin typeface="Century Gothic" panose="020B0502020202020204" pitchFamily="34" charset="0"/>
              </a:defRPr>
            </a:lvl4pPr>
            <a:lvl5pPr marL="2438218" indent="0">
              <a:buNone/>
              <a:defRPr baseline="0">
                <a:solidFill>
                  <a:schemeClr val="bg1"/>
                </a:solidFill>
                <a:latin typeface="Century Gothic" panose="020B0502020202020204" pitchFamily="34" charset="0"/>
              </a:defRPr>
            </a:lvl5pPr>
          </a:lstStyle>
          <a:p>
            <a:pPr lvl="0"/>
            <a:r>
              <a:rPr lang="en-US" dirty="0"/>
              <a:t>Click to edit Master text styles</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a:ext>
            </a:extLst>
          </a:blip>
          <a:srcRect l="5395" t="-57919" r="5395" b="-37707"/>
          <a:stretch/>
        </p:blipFill>
        <p:spPr>
          <a:xfrm>
            <a:off x="1035102" y="904145"/>
            <a:ext cx="10121797" cy="492859"/>
          </a:xfrm>
          <a:prstGeom prst="rect">
            <a:avLst/>
          </a:prstGeom>
        </p:spPr>
      </p:pic>
    </p:spTree>
    <p:extLst>
      <p:ext uri="{BB962C8B-B14F-4D97-AF65-F5344CB8AC3E}">
        <p14:creationId xmlns:p14="http://schemas.microsoft.com/office/powerpoint/2010/main" val="4808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904016"/>
            <a:ext cx="10972800" cy="1143000"/>
          </a:xfrm>
        </p:spPr>
        <p:txBody>
          <a:bodyPr>
            <a:noAutofit/>
          </a:bodyPr>
          <a:lstStyle>
            <a:lvl1pPr algn="r">
              <a:defRPr sz="5333" cap="all"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dirty="0"/>
              <a:t>Input title, input title</a:t>
            </a:r>
            <a:br>
              <a:rPr lang="en-US" dirty="0"/>
            </a:br>
            <a:r>
              <a:rPr lang="en-US" dirty="0"/>
              <a:t>INPUT TITLE</a:t>
            </a:r>
          </a:p>
        </p:txBody>
      </p:sp>
      <p:sp>
        <p:nvSpPr>
          <p:cNvPr id="3" name="Content Placeholder 2"/>
          <p:cNvSpPr>
            <a:spLocks noGrp="1"/>
          </p:cNvSpPr>
          <p:nvPr>
            <p:ph idx="1" hasCustomPrompt="1"/>
          </p:nvPr>
        </p:nvSpPr>
        <p:spPr>
          <a:xfrm>
            <a:off x="609600" y="3192589"/>
            <a:ext cx="10972800" cy="2933575"/>
          </a:xfrm>
        </p:spPr>
        <p:txBody>
          <a:bodyPr>
            <a:normAutofit/>
          </a:bodyPr>
          <a:lstStyle>
            <a:lvl1pPr marL="0" indent="0">
              <a:buNone/>
              <a:defRPr sz="3733" baseline="0">
                <a:solidFill>
                  <a:schemeClr val="bg1"/>
                </a:solidFill>
                <a:latin typeface="Century Gothic" panose="020B0502020202020204" pitchFamily="34" charset="0"/>
              </a:defRPr>
            </a:lvl1pPr>
            <a:lvl2pPr marL="609554" indent="0">
              <a:buNone/>
              <a:defRPr baseline="0">
                <a:solidFill>
                  <a:schemeClr val="bg1"/>
                </a:solidFill>
                <a:latin typeface="Century Gothic" panose="020B0502020202020204" pitchFamily="34" charset="0"/>
              </a:defRPr>
            </a:lvl2pPr>
            <a:lvl3pPr marL="1219111" indent="0">
              <a:buNone/>
              <a:defRPr baseline="0">
                <a:solidFill>
                  <a:schemeClr val="bg1"/>
                </a:solidFill>
                <a:latin typeface="Century Gothic" panose="020B0502020202020204" pitchFamily="34" charset="0"/>
              </a:defRPr>
            </a:lvl3pPr>
            <a:lvl4pPr marL="1828664" indent="0">
              <a:buNone/>
              <a:defRPr baseline="0">
                <a:solidFill>
                  <a:schemeClr val="bg1"/>
                </a:solidFill>
                <a:latin typeface="Century Gothic" panose="020B0502020202020204" pitchFamily="34" charset="0"/>
              </a:defRPr>
            </a:lvl4pPr>
            <a:lvl5pPr marL="2438218" indent="0">
              <a:buNone/>
              <a:defRPr baseline="0">
                <a:solidFill>
                  <a:schemeClr val="bg1"/>
                </a:solidFill>
                <a:latin typeface="Century Gothic" panose="020B0502020202020204" pitchFamily="34" charset="0"/>
              </a:defRPr>
            </a:lvl5pPr>
          </a:lstStyle>
          <a:p>
            <a:pPr lvl="0"/>
            <a:r>
              <a:rPr lang="en-US" dirty="0"/>
              <a:t>Click to edit Master text styles</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l="108" r="10658"/>
          <a:stretch/>
        </p:blipFill>
        <p:spPr>
          <a:xfrm>
            <a:off x="3860800" y="2493829"/>
            <a:ext cx="13293560" cy="251947"/>
          </a:xfrm>
          <a:prstGeom prst="rect">
            <a:avLst/>
          </a:prstGeom>
          <a:noFill/>
          <a:ln>
            <a:noFill/>
          </a:ln>
        </p:spPr>
      </p:pic>
    </p:spTree>
    <p:extLst>
      <p:ext uri="{BB962C8B-B14F-4D97-AF65-F5344CB8AC3E}">
        <p14:creationId xmlns:p14="http://schemas.microsoft.com/office/powerpoint/2010/main" val="366863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36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241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1219110"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FEC0F3-F0A1-2249-922D-377F0C3668F6}"/>
              </a:ext>
            </a:extLst>
          </p:cNvPr>
          <p:cNvSpPr/>
          <p:nvPr/>
        </p:nvSpPr>
        <p:spPr>
          <a:xfrm>
            <a:off x="0" y="0"/>
            <a:ext cx="12192000" cy="4318000"/>
          </a:xfrm>
          <a:prstGeom prst="rect">
            <a:avLst/>
          </a:prstGeom>
          <a:gradFill>
            <a:gsLst>
              <a:gs pos="0">
                <a:schemeClr val="tx1">
                  <a:alpha val="0"/>
                </a:schemeClr>
              </a:gs>
              <a:gs pos="100000">
                <a:schemeClr val="tx1">
                  <a:alpha val="98000"/>
                </a:schemeClr>
              </a:gs>
            </a:gsLst>
            <a:lin ang="162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Placeholder 1">
            <a:extLst>
              <a:ext uri="{FF2B5EF4-FFF2-40B4-BE49-F238E27FC236}">
                <a16:creationId xmlns:a16="http://schemas.microsoft.com/office/drawing/2014/main" id="{9A2EFE33-A2A3-4943-A755-622AA8038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07E4EA-B0DB-0542-9F34-0322E24D9A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C0AF523-219E-7941-B701-45CB19D5A3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BFE58A5C-440F-004B-9B09-D2BB227963A8}" type="datetimeFigureOut">
              <a:rPr lang="en-US" smtClean="0"/>
              <a:t>4/30/2024</a:t>
            </a:fld>
            <a:endParaRPr lang="en-US" dirty="0"/>
          </a:p>
        </p:txBody>
      </p:sp>
      <p:sp>
        <p:nvSpPr>
          <p:cNvPr id="5" name="Footer Placeholder 4">
            <a:extLst>
              <a:ext uri="{FF2B5EF4-FFF2-40B4-BE49-F238E27FC236}">
                <a16:creationId xmlns:a16="http://schemas.microsoft.com/office/drawing/2014/main" id="{51A507D1-236B-AE4C-B5CC-73BD8BE4A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F6D7146-1F19-2B4E-B1EB-0EF96F092C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3C031322-E208-5E4F-BF7D-0E5A7BEF2CE9}" type="slidenum">
              <a:rPr lang="en-US" smtClean="0"/>
              <a:t>‹#›</a:t>
            </a:fld>
            <a:endParaRPr lang="en-US" dirty="0"/>
          </a:p>
        </p:txBody>
      </p:sp>
    </p:spTree>
    <p:extLst>
      <p:ext uri="{BB962C8B-B14F-4D97-AF65-F5344CB8AC3E}">
        <p14:creationId xmlns:p14="http://schemas.microsoft.com/office/powerpoint/2010/main" val="23954886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dt="0"/>
  <p:txStyles>
    <p:titleStyle>
      <a:lvl1pPr algn="ctr" defTabSz="914400" rtl="0" eaLnBrk="1" latinLnBrk="0" hangingPunct="1">
        <a:lnSpc>
          <a:spcPct val="90000"/>
        </a:lnSpc>
        <a:spcBef>
          <a:spcPct val="0"/>
        </a:spcBef>
        <a:buNone/>
        <a:defRPr sz="44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ED589-6C54-4D1D-9A75-C103E9763B3E}" type="datetimeFigureOut">
              <a:rPr lang="en-US" smtClean="0"/>
              <a:t>4/30/2024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9FAC1-1A59-4260-A547-B43441C34AE7}" type="slidenum">
              <a:rPr lang="en-US" smtClean="0"/>
              <a:t>‹#›</a:t>
            </a:fld>
            <a:endParaRPr lang="en-US" dirty="0"/>
          </a:p>
        </p:txBody>
      </p:sp>
    </p:spTree>
    <p:extLst>
      <p:ext uri="{BB962C8B-B14F-4D97-AF65-F5344CB8AC3E}">
        <p14:creationId xmlns:p14="http://schemas.microsoft.com/office/powerpoint/2010/main" val="26335354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FAST center">
            <a:extLst>
              <a:ext uri="{FF2B5EF4-FFF2-40B4-BE49-F238E27FC236}">
                <a16:creationId xmlns:a16="http://schemas.microsoft.com/office/drawing/2014/main" id="{63E08C2B-7F8C-0192-C9B6-5C0FED679E1F}"/>
              </a:ext>
            </a:extLst>
          </p:cNvPr>
          <p:cNvPicPr>
            <a:picLocks noChangeAspect="1"/>
          </p:cNvPicPr>
          <p:nvPr/>
        </p:nvPicPr>
        <p:blipFill rotWithShape="1">
          <a:blip r:embed="rId3">
            <a:extLst>
              <a:ext uri="{28A0092B-C50C-407E-A947-70E740481C1C}">
                <a14:useLocalDpi xmlns:a14="http://schemas.microsoft.com/office/drawing/2010/main" val="0"/>
              </a:ext>
            </a:extLst>
          </a:blip>
          <a:srcRect t="6250" b="18750"/>
          <a:stretch/>
        </p:blipFill>
        <p:spPr>
          <a:xfrm>
            <a:off x="0" y="0"/>
            <a:ext cx="12192000" cy="6858000"/>
          </a:xfrm>
          <a:prstGeom prst="rect">
            <a:avLst/>
          </a:prstGeom>
        </p:spPr>
      </p:pic>
      <p:sp>
        <p:nvSpPr>
          <p:cNvPr id="4" name="shape"/>
          <p:cNvSpPr/>
          <p:nvPr/>
        </p:nvSpPr>
        <p:spPr>
          <a:xfrm>
            <a:off x="0" y="0"/>
            <a:ext cx="12191999" cy="6858000"/>
          </a:xfrm>
          <a:prstGeom prst="rect">
            <a:avLst/>
          </a:prstGeom>
          <a:solidFill>
            <a:srgbClr val="033E82">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State of the Traffic System"/>
          <p:cNvSpPr txBox="1"/>
          <p:nvPr/>
        </p:nvSpPr>
        <p:spPr>
          <a:xfrm>
            <a:off x="5181599" y="916413"/>
            <a:ext cx="642809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2024 </a:t>
            </a:r>
            <a:r>
              <a:rPr lang="en-US" sz="6600" b="1" dirty="0">
                <a:solidFill>
                  <a:prstClr val="white"/>
                </a:solidFill>
                <a:latin typeface="Century Gothic" panose="020B0502020202020204" pitchFamily="34" charset="0"/>
              </a:rPr>
              <a:t>Nevada</a:t>
            </a:r>
            <a:r>
              <a:rPr kumimoji="0" lang="en-US" sz="6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Transportation Conference</a:t>
            </a:r>
          </a:p>
        </p:txBody>
      </p:sp>
      <p:pic>
        <p:nvPicPr>
          <p:cNvPr id="8" name="LOGO: RT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5129" y="872166"/>
            <a:ext cx="3094166" cy="2649812"/>
          </a:xfrm>
          <a:prstGeom prst="rect">
            <a:avLst/>
          </a:prstGeom>
        </p:spPr>
      </p:pic>
      <p:sp>
        <p:nvSpPr>
          <p:cNvPr id="3" name="TEXT: FAST">
            <a:extLst>
              <a:ext uri="{FF2B5EF4-FFF2-40B4-BE49-F238E27FC236}">
                <a16:creationId xmlns:a16="http://schemas.microsoft.com/office/drawing/2014/main" id="{87D2EFC9-522E-C2B2-37CD-617AC99F2830}"/>
              </a:ext>
            </a:extLst>
          </p:cNvPr>
          <p:cNvSpPr txBox="1"/>
          <p:nvPr/>
        </p:nvSpPr>
        <p:spPr>
          <a:xfrm>
            <a:off x="5181599" y="4802814"/>
            <a:ext cx="666385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B0502020202020204" pitchFamily="34" charset="0"/>
              </a:rPr>
              <a:t>John Peñuelas, Jr.</a:t>
            </a: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P.E., PTOE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pitchFamily="34" charset="0"/>
              </a:rPr>
              <a:t>Director of Engineering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entury Gothic" panose="020B0502020202020204" pitchFamily="34" charset="0"/>
              </a:rPr>
              <a:t>RTC Streets and Highways</a:t>
            </a:r>
            <a:endParaRPr kumimoji="0" lang="en-US"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0957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Other Reconfigurations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pic>
        <p:nvPicPr>
          <p:cNvPr id="4" name="Picture 3" descr="A road with arrows and lines&#10;&#10;Description automatically generated with medium confidence">
            <a:extLst>
              <a:ext uri="{FF2B5EF4-FFF2-40B4-BE49-F238E27FC236}">
                <a16:creationId xmlns:a16="http://schemas.microsoft.com/office/drawing/2014/main" id="{80D12839-6949-67AA-8D4E-468FADF42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87" y="2311484"/>
            <a:ext cx="11665226" cy="3071033"/>
          </a:xfrm>
          <a:prstGeom prst="rect">
            <a:avLst/>
          </a:prstGeom>
        </p:spPr>
      </p:pic>
    </p:spTree>
    <p:extLst>
      <p:ext uri="{BB962C8B-B14F-4D97-AF65-F5344CB8AC3E}">
        <p14:creationId xmlns:p14="http://schemas.microsoft.com/office/powerpoint/2010/main" val="1814944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FAST Traffic Management System">
            <a:extLst>
              <a:ext uri="{FF2B5EF4-FFF2-40B4-BE49-F238E27FC236}">
                <a16:creationId xmlns:a16="http://schemas.microsoft.com/office/drawing/2014/main" id="{710F5AA0-0E0A-74BA-2D39-623DC9FAB01E}"/>
              </a:ext>
            </a:extLst>
          </p:cNvPr>
          <p:cNvSpPr txBox="1"/>
          <p:nvPr/>
        </p:nvSpPr>
        <p:spPr>
          <a:xfrm>
            <a:off x="1" y="244088"/>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rPr>
              <a:t>The Good</a:t>
            </a:r>
          </a:p>
        </p:txBody>
      </p:sp>
      <p:pic>
        <p:nvPicPr>
          <p:cNvPr id="6" name="Picture 5" descr="A person with a hat and a cigarette in his mouth&#10;&#10;Description automatically generated">
            <a:extLst>
              <a:ext uri="{FF2B5EF4-FFF2-40B4-BE49-F238E27FC236}">
                <a16:creationId xmlns:a16="http://schemas.microsoft.com/office/drawing/2014/main" id="{C79E5A0E-506B-F783-0A49-2F9973EE4FBA}"/>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438154" y="1857735"/>
            <a:ext cx="5315692" cy="4648849"/>
          </a:xfrm>
          <a:prstGeom prst="rect">
            <a:avLst/>
          </a:prstGeom>
        </p:spPr>
      </p:pic>
      <p:sp>
        <p:nvSpPr>
          <p:cNvPr id="3" name="TEXT: 2.3 million residents">
            <a:extLst>
              <a:ext uri="{FF2B5EF4-FFF2-40B4-BE49-F238E27FC236}">
                <a16:creationId xmlns:a16="http://schemas.microsoft.com/office/drawing/2014/main" id="{584BDA12-0382-1CEB-1470-DA3CF2A31A47}"/>
              </a:ext>
            </a:extLst>
          </p:cNvPr>
          <p:cNvSpPr txBox="1"/>
          <p:nvPr/>
        </p:nvSpPr>
        <p:spPr>
          <a:xfrm>
            <a:off x="1" y="1959898"/>
            <a:ext cx="12191999" cy="5324535"/>
          </a:xfrm>
          <a:prstGeom prst="rect">
            <a:avLst/>
          </a:prstGeom>
          <a:noFill/>
        </p:spPr>
        <p:txBody>
          <a:bodyPr wrap="square" rtlCol="0">
            <a:spAutoFit/>
          </a:bodyPr>
          <a:lstStyle/>
          <a:p>
            <a:pPr algn="ctr"/>
            <a:r>
              <a:rPr lang="en-US" sz="2400" kern="1200" dirty="0">
                <a:solidFill>
                  <a:schemeClr val="bg1"/>
                </a:solidFill>
                <a:effectLst/>
              </a:rPr>
              <a:t>Reduction in left turn and rear-end crashes</a:t>
            </a:r>
          </a:p>
          <a:p>
            <a:pPr algn="ctr"/>
            <a:r>
              <a:rPr lang="en-US" sz="2400" kern="1200" dirty="0">
                <a:solidFill>
                  <a:schemeClr val="bg1"/>
                </a:solidFill>
                <a:effectLst/>
              </a:rPr>
              <a:t>	</a:t>
            </a:r>
          </a:p>
          <a:p>
            <a:pPr algn="ctr"/>
            <a:r>
              <a:rPr lang="en-US" sz="2400" kern="1200" dirty="0">
                <a:solidFill>
                  <a:schemeClr val="bg1"/>
                </a:solidFill>
                <a:effectLst/>
              </a:rPr>
              <a:t>Reduction in right-angle crashes</a:t>
            </a:r>
          </a:p>
          <a:p>
            <a:pPr algn="ctr"/>
            <a:endParaRPr lang="en-US" sz="2400" kern="1200" dirty="0">
              <a:solidFill>
                <a:schemeClr val="bg1"/>
              </a:solidFill>
              <a:effectLst/>
            </a:endParaRPr>
          </a:p>
          <a:p>
            <a:pPr algn="ctr"/>
            <a:r>
              <a:rPr lang="en-US" sz="2400" dirty="0">
                <a:solidFill>
                  <a:schemeClr val="bg1"/>
                </a:solidFill>
              </a:rPr>
              <a:t>Fewer lanes for pedestrians to cross</a:t>
            </a:r>
            <a:endParaRPr lang="en-US" sz="2400" kern="1200" dirty="0">
              <a:solidFill>
                <a:schemeClr val="bg1"/>
              </a:solidFill>
              <a:effectLst/>
            </a:endParaRPr>
          </a:p>
          <a:p>
            <a:pPr algn="ctr"/>
            <a:endParaRPr lang="en-US" sz="2400" kern="1200" dirty="0">
              <a:solidFill>
                <a:schemeClr val="bg1"/>
              </a:solidFill>
              <a:effectLst/>
            </a:endParaRPr>
          </a:p>
          <a:p>
            <a:pPr algn="ctr"/>
            <a:r>
              <a:rPr lang="en-US" sz="2400" dirty="0">
                <a:solidFill>
                  <a:schemeClr val="bg1"/>
                </a:solidFill>
              </a:rPr>
              <a:t>Opportunity to install ped refuge islands, bike lanes and transit stops</a:t>
            </a:r>
          </a:p>
          <a:p>
            <a:pPr algn="ctr"/>
            <a:r>
              <a:rPr lang="en-US" sz="2400" kern="1200" dirty="0">
                <a:solidFill>
                  <a:schemeClr val="bg1"/>
                </a:solidFill>
                <a:effectLst/>
              </a:rPr>
              <a:t>	</a:t>
            </a:r>
          </a:p>
          <a:p>
            <a:pPr algn="ctr"/>
            <a:r>
              <a:rPr lang="en-US" sz="2400" kern="1200" dirty="0">
                <a:solidFill>
                  <a:schemeClr val="bg1"/>
                </a:solidFill>
                <a:effectLst/>
              </a:rPr>
              <a:t>Traffic calming with more consistent and slower speeds</a:t>
            </a:r>
          </a:p>
          <a:p>
            <a:pPr algn="ctr"/>
            <a:endParaRPr lang="en-US" sz="2400" dirty="0">
              <a:solidFill>
                <a:schemeClr val="bg1"/>
              </a:solidFill>
            </a:endParaRPr>
          </a:p>
          <a:p>
            <a:pPr algn="ctr"/>
            <a:r>
              <a:rPr lang="en-US" sz="2400" dirty="0">
                <a:solidFill>
                  <a:schemeClr val="bg1"/>
                </a:solidFill>
              </a:rPr>
              <a:t>Create a safer environment for vulnerable road users</a:t>
            </a:r>
          </a:p>
          <a:p>
            <a:pPr algn="ctr"/>
            <a:endParaRPr lang="en-US" sz="2400" kern="1200" dirty="0">
              <a:solidFill>
                <a:schemeClr val="bg1"/>
              </a:solidFill>
              <a:effectLst/>
              <a:latin typeface="Century Gothic" panose="020B0502020202020204" pitchFamily="34" charset="0"/>
            </a:endParaRPr>
          </a:p>
          <a:p>
            <a:pPr algn="ctr"/>
            <a:endParaRPr lang="en-US" sz="2400" kern="1200" dirty="0">
              <a:solidFill>
                <a:schemeClr val="bg1"/>
              </a:solidFill>
              <a:effectLst/>
              <a:latin typeface="Century Gothic" panose="020B0502020202020204" pitchFamily="34" charset="0"/>
            </a:endParaRPr>
          </a:p>
          <a:p>
            <a:pPr algn="ctr"/>
            <a:endParaRPr lang="en-US" sz="2400" kern="1200"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368132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000"/>
                                        <p:tgtEl>
                                          <p:spTgt spid="6"/>
                                        </p:tgtEl>
                                      </p:cBhvr>
                                    </p:animEffect>
                                    <p:set>
                                      <p:cBhvr>
                                        <p:cTn id="7" dur="1" fill="hold">
                                          <p:stCondLst>
                                            <p:cond delay="39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FAST Traffic Management System">
            <a:extLst>
              <a:ext uri="{FF2B5EF4-FFF2-40B4-BE49-F238E27FC236}">
                <a16:creationId xmlns:a16="http://schemas.microsoft.com/office/drawing/2014/main" id="{710F5AA0-0E0A-74BA-2D39-623DC9FAB01E}"/>
              </a:ext>
            </a:extLst>
          </p:cNvPr>
          <p:cNvSpPr txBox="1"/>
          <p:nvPr/>
        </p:nvSpPr>
        <p:spPr>
          <a:xfrm>
            <a:off x="0" y="244088"/>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Proven Safety Countermeasure</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7B278009-F304-A0D9-54C0-24AFB67EC909}"/>
              </a:ext>
            </a:extLst>
          </p:cNvPr>
          <p:cNvPicPr>
            <a:picLocks noChangeAspect="1"/>
          </p:cNvPicPr>
          <p:nvPr/>
        </p:nvPicPr>
        <p:blipFill>
          <a:blip r:embed="rId4"/>
          <a:stretch>
            <a:fillRect/>
          </a:stretch>
        </p:blipFill>
        <p:spPr>
          <a:xfrm>
            <a:off x="1675143" y="1758891"/>
            <a:ext cx="3949668" cy="4855021"/>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2FD5E92A-3D4C-B46F-5AC0-12F8756A1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9148" y="2741498"/>
            <a:ext cx="2581635" cy="2581635"/>
          </a:xfrm>
          <a:prstGeom prst="rect">
            <a:avLst/>
          </a:prstGeom>
        </p:spPr>
      </p:pic>
    </p:spTree>
    <p:extLst>
      <p:ext uri="{BB962C8B-B14F-4D97-AF65-F5344CB8AC3E}">
        <p14:creationId xmlns:p14="http://schemas.microsoft.com/office/powerpoint/2010/main" val="4111779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361950" y="189661"/>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rPr>
              <a:t>Vulnerable Road Users</a:t>
            </a:r>
          </a:p>
        </p:txBody>
      </p:sp>
      <p:pic>
        <p:nvPicPr>
          <p:cNvPr id="8" name="Picture 7" descr="A map of the united states&#10;&#10;Description automatically generated">
            <a:extLst>
              <a:ext uri="{FF2B5EF4-FFF2-40B4-BE49-F238E27FC236}">
                <a16:creationId xmlns:a16="http://schemas.microsoft.com/office/drawing/2014/main" id="{551B82F1-2EA0-5C4F-B03C-DB133ABD8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29" y="2118788"/>
            <a:ext cx="5671632" cy="4234070"/>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1DB87DE4-6E82-78F8-49C8-2A62A8F8E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504" y="2713516"/>
            <a:ext cx="2562583" cy="2524477"/>
          </a:xfrm>
          <a:prstGeom prst="rect">
            <a:avLst/>
          </a:prstGeom>
        </p:spPr>
      </p:pic>
    </p:spTree>
    <p:extLst>
      <p:ext uri="{BB962C8B-B14F-4D97-AF65-F5344CB8AC3E}">
        <p14:creationId xmlns:p14="http://schemas.microsoft.com/office/powerpoint/2010/main" val="2903012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361950" y="189661"/>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The Bad</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descr="A person looking up with a serious expression&#10;&#10;Description automatically generated">
            <a:extLst>
              <a:ext uri="{FF2B5EF4-FFF2-40B4-BE49-F238E27FC236}">
                <a16:creationId xmlns:a16="http://schemas.microsoft.com/office/drawing/2014/main" id="{F258E96E-AC15-5E70-0B83-176FA5098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49" y="1803308"/>
            <a:ext cx="4124901" cy="4505954"/>
          </a:xfrm>
          <a:prstGeom prst="rect">
            <a:avLst/>
          </a:prstGeom>
        </p:spPr>
      </p:pic>
      <p:sp>
        <p:nvSpPr>
          <p:cNvPr id="2" name="TEXT: 2.3 million residents">
            <a:extLst>
              <a:ext uri="{FF2B5EF4-FFF2-40B4-BE49-F238E27FC236}">
                <a16:creationId xmlns:a16="http://schemas.microsoft.com/office/drawing/2014/main" id="{7A364C3C-6261-7DEF-FEF2-B841B92760F2}"/>
              </a:ext>
            </a:extLst>
          </p:cNvPr>
          <p:cNvSpPr txBox="1"/>
          <p:nvPr/>
        </p:nvSpPr>
        <p:spPr>
          <a:xfrm>
            <a:off x="1" y="1807834"/>
            <a:ext cx="12191999" cy="5262979"/>
          </a:xfrm>
          <a:prstGeom prst="rect">
            <a:avLst/>
          </a:prstGeom>
          <a:noFill/>
        </p:spPr>
        <p:txBody>
          <a:bodyPr wrap="square" rtlCol="0">
            <a:spAutoFit/>
          </a:bodyPr>
          <a:lstStyle/>
          <a:p>
            <a:pPr algn="ctr"/>
            <a:r>
              <a:rPr lang="en-US" sz="2400" kern="1200" dirty="0">
                <a:solidFill>
                  <a:schemeClr val="bg1"/>
                </a:solidFill>
                <a:effectLst/>
              </a:rPr>
              <a:t>Bike lanes may reduce parking, depending on design</a:t>
            </a:r>
          </a:p>
          <a:p>
            <a:pPr algn="ctr"/>
            <a:r>
              <a:rPr lang="en-US" sz="2400" kern="1200" dirty="0">
                <a:solidFill>
                  <a:schemeClr val="bg1"/>
                </a:solidFill>
                <a:effectLst/>
              </a:rPr>
              <a:t>	</a:t>
            </a:r>
          </a:p>
          <a:p>
            <a:pPr algn="ctr"/>
            <a:r>
              <a:rPr lang="en-US" sz="2400" dirty="0">
                <a:solidFill>
                  <a:schemeClr val="bg1"/>
                </a:solidFill>
              </a:rPr>
              <a:t>Fewer travel lanes may cause transit and delivery vehicles to block traffic when stopped </a:t>
            </a:r>
            <a:r>
              <a:rPr lang="en-US" sz="2400" kern="1200" dirty="0">
                <a:solidFill>
                  <a:schemeClr val="bg1"/>
                </a:solidFill>
                <a:effectLst/>
              </a:rPr>
              <a:t>	</a:t>
            </a:r>
          </a:p>
          <a:p>
            <a:pPr algn="ctr"/>
            <a:endParaRPr lang="en-US" sz="2400" kern="1200" dirty="0">
              <a:solidFill>
                <a:schemeClr val="bg1"/>
              </a:solidFill>
              <a:effectLst/>
            </a:endParaRPr>
          </a:p>
          <a:p>
            <a:pPr algn="ctr"/>
            <a:r>
              <a:rPr lang="en-US" sz="2400" kern="1200" dirty="0">
                <a:solidFill>
                  <a:schemeClr val="bg1"/>
                </a:solidFill>
                <a:effectLst/>
              </a:rPr>
              <a:t>TWLTL could be </a:t>
            </a:r>
            <a:r>
              <a:rPr lang="en-US" sz="2400" dirty="0">
                <a:solidFill>
                  <a:schemeClr val="bg1"/>
                </a:solidFill>
              </a:rPr>
              <a:t>difficult to access if left turn demand is too high</a:t>
            </a:r>
            <a:endParaRPr lang="en-US" sz="2400" kern="1200" dirty="0">
              <a:solidFill>
                <a:schemeClr val="bg1"/>
              </a:solidFill>
              <a:effectLst/>
            </a:endParaRPr>
          </a:p>
          <a:p>
            <a:pPr algn="ctr"/>
            <a:r>
              <a:rPr lang="en-US" sz="2400" kern="1200" dirty="0">
                <a:solidFill>
                  <a:schemeClr val="bg1"/>
                </a:solidFill>
                <a:effectLst/>
              </a:rPr>
              <a:t>	</a:t>
            </a:r>
          </a:p>
          <a:p>
            <a:pPr algn="ctr"/>
            <a:r>
              <a:rPr lang="en-US" sz="2400" kern="1200" dirty="0">
                <a:solidFill>
                  <a:schemeClr val="bg1"/>
                </a:solidFill>
                <a:effectLst/>
              </a:rPr>
              <a:t>Buffers between modes may require frequent maintenance</a:t>
            </a:r>
          </a:p>
          <a:p>
            <a:pPr algn="ctr"/>
            <a:endParaRPr lang="en-US" sz="2400" dirty="0">
              <a:solidFill>
                <a:schemeClr val="bg1"/>
              </a:solidFill>
            </a:endParaRPr>
          </a:p>
          <a:p>
            <a:pPr algn="ctr"/>
            <a:r>
              <a:rPr lang="en-US" sz="2400" dirty="0">
                <a:solidFill>
                  <a:schemeClr val="bg1"/>
                </a:solidFill>
              </a:rPr>
              <a:t>Dive</a:t>
            </a:r>
            <a:r>
              <a:rPr lang="en-US" sz="2400" kern="1200" dirty="0">
                <a:solidFill>
                  <a:schemeClr val="bg1"/>
                </a:solidFill>
                <a:effectLst/>
              </a:rPr>
              <a:t>rsion of trips to parallel streets may occur</a:t>
            </a:r>
          </a:p>
          <a:p>
            <a:pPr algn="ctr"/>
            <a:endParaRPr lang="en-US" sz="2400" dirty="0">
              <a:solidFill>
                <a:schemeClr val="bg1"/>
              </a:solidFill>
            </a:endParaRPr>
          </a:p>
          <a:p>
            <a:pPr algn="ctr"/>
            <a:r>
              <a:rPr lang="en-US" sz="2400" dirty="0">
                <a:solidFill>
                  <a:schemeClr val="bg1"/>
                </a:solidFill>
              </a:rPr>
              <a:t>People may not see the benefit or misunderstand intent of Road Diet features</a:t>
            </a:r>
          </a:p>
          <a:p>
            <a:pPr algn="ctr"/>
            <a:endParaRPr lang="en-US" sz="2400" kern="1200" dirty="0">
              <a:solidFill>
                <a:schemeClr val="bg1"/>
              </a:solidFill>
              <a:effectLst/>
              <a:latin typeface="Century Gothic" panose="020B0502020202020204" pitchFamily="34" charset="0"/>
            </a:endParaRPr>
          </a:p>
          <a:p>
            <a:pPr algn="ctr"/>
            <a:endParaRPr lang="en-US" sz="2400" kern="1200" dirty="0">
              <a:solidFill>
                <a:schemeClr val="bg1"/>
              </a:solidFill>
              <a:effectLst/>
              <a:latin typeface="Century Gothic" panose="020B0502020202020204" pitchFamily="34" charset="0"/>
            </a:endParaRPr>
          </a:p>
          <a:p>
            <a:pPr algn="ctr"/>
            <a:endParaRPr lang="en-US" sz="2400" kern="1200"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1433890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000"/>
                                        <p:tgtEl>
                                          <p:spTgt spid="5"/>
                                        </p:tgtEl>
                                      </p:cBhvr>
                                    </p:animEffect>
                                    <p:set>
                                      <p:cBhvr>
                                        <p:cTn id="7" dur="1" fill="hold">
                                          <p:stCondLst>
                                            <p:cond delay="3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251377" y="266862"/>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Feasibility Determination</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EXT: 2.3 million residents">
            <a:extLst>
              <a:ext uri="{FF2B5EF4-FFF2-40B4-BE49-F238E27FC236}">
                <a16:creationId xmlns:a16="http://schemas.microsoft.com/office/drawing/2014/main" id="{6156F565-0A94-7ADC-8A6F-2B8AC1A95567}"/>
              </a:ext>
            </a:extLst>
          </p:cNvPr>
          <p:cNvSpPr txBox="1"/>
          <p:nvPr/>
        </p:nvSpPr>
        <p:spPr>
          <a:xfrm>
            <a:off x="-110572" y="1967066"/>
            <a:ext cx="12191999" cy="4154984"/>
          </a:xfrm>
          <a:prstGeom prst="rect">
            <a:avLst/>
          </a:prstGeom>
          <a:noFill/>
        </p:spPr>
        <p:txBody>
          <a:bodyPr wrap="square" rtlCol="0">
            <a:spAutoFit/>
          </a:bodyPr>
          <a:lstStyle/>
          <a:p>
            <a:pPr algn="ctr"/>
            <a:r>
              <a:rPr lang="en-US" sz="2400" dirty="0">
                <a:solidFill>
                  <a:schemeClr val="bg1"/>
                </a:solidFill>
              </a:rPr>
              <a:t>Improve safety</a:t>
            </a:r>
          </a:p>
          <a:p>
            <a:pPr algn="ctr"/>
            <a:endParaRPr lang="en-US" sz="2400" dirty="0">
              <a:solidFill>
                <a:schemeClr val="bg1"/>
              </a:solidFill>
            </a:endParaRPr>
          </a:p>
          <a:p>
            <a:pPr algn="ctr"/>
            <a:r>
              <a:rPr lang="en-US" sz="2400" dirty="0">
                <a:solidFill>
                  <a:schemeClr val="bg1"/>
                </a:solidFill>
              </a:rPr>
              <a:t>Reduce speeds</a:t>
            </a:r>
          </a:p>
          <a:p>
            <a:pPr algn="ctr"/>
            <a:endParaRPr lang="en-US" sz="2400" dirty="0">
              <a:solidFill>
                <a:schemeClr val="bg1"/>
              </a:solidFill>
            </a:endParaRPr>
          </a:p>
          <a:p>
            <a:pPr algn="ctr"/>
            <a:r>
              <a:rPr lang="en-US" sz="2400" dirty="0">
                <a:solidFill>
                  <a:schemeClr val="bg1"/>
                </a:solidFill>
              </a:rPr>
              <a:t>Mitigate queues associated with left-turning traffic</a:t>
            </a:r>
          </a:p>
          <a:p>
            <a:pPr algn="ctr"/>
            <a:endParaRPr lang="en-US" sz="2400" dirty="0">
              <a:solidFill>
                <a:schemeClr val="bg1"/>
              </a:solidFill>
            </a:endParaRPr>
          </a:p>
          <a:p>
            <a:pPr algn="ctr"/>
            <a:r>
              <a:rPr lang="en-US" sz="2400" dirty="0">
                <a:solidFill>
                  <a:schemeClr val="bg1"/>
                </a:solidFill>
              </a:rPr>
              <a:t>Improve pedestrian environment</a:t>
            </a:r>
          </a:p>
          <a:p>
            <a:pPr algn="ctr"/>
            <a:endParaRPr lang="en-US" sz="2400" dirty="0">
              <a:solidFill>
                <a:schemeClr val="bg1"/>
              </a:solidFill>
            </a:endParaRPr>
          </a:p>
          <a:p>
            <a:pPr algn="ctr"/>
            <a:r>
              <a:rPr lang="en-US" sz="2400" dirty="0">
                <a:solidFill>
                  <a:schemeClr val="bg1"/>
                </a:solidFill>
              </a:rPr>
              <a:t>Improve bicyclist accessibility</a:t>
            </a:r>
          </a:p>
          <a:p>
            <a:pPr algn="ctr"/>
            <a:endParaRPr lang="en-US" sz="2400" dirty="0">
              <a:solidFill>
                <a:schemeClr val="bg1"/>
              </a:solidFill>
            </a:endParaRPr>
          </a:p>
          <a:p>
            <a:pPr algn="ctr"/>
            <a:r>
              <a:rPr lang="en-US" sz="2400" dirty="0">
                <a:solidFill>
                  <a:schemeClr val="bg1"/>
                </a:solidFill>
              </a:rPr>
              <a:t>Enhance transit stops</a:t>
            </a:r>
            <a:r>
              <a:rPr lang="en-US" sz="2400" dirty="0"/>
              <a:t>.</a:t>
            </a:r>
            <a:endParaRPr lang="en-US" sz="2400" kern="1200"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749199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251377" y="266862"/>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Feasibility Determination</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62118CEC-3DFC-C775-9637-85F9FCD831DE}"/>
              </a:ext>
            </a:extLst>
          </p:cNvPr>
          <p:cNvSpPr txBox="1"/>
          <p:nvPr/>
        </p:nvSpPr>
        <p:spPr>
          <a:xfrm>
            <a:off x="1003220" y="1880509"/>
            <a:ext cx="6443955" cy="4524315"/>
          </a:xfrm>
          <a:prstGeom prst="rect">
            <a:avLst/>
          </a:prstGeom>
          <a:noFill/>
        </p:spPr>
        <p:txBody>
          <a:bodyPr wrap="square" rtlCol="0">
            <a:spAutoFit/>
          </a:bodyPr>
          <a:lstStyle/>
          <a:p>
            <a:r>
              <a:rPr lang="en-US" sz="3200" dirty="0">
                <a:solidFill>
                  <a:schemeClr val="bg1"/>
                </a:solidFill>
              </a:rPr>
              <a:t>“A Context Sensitive Solution is a collaborative, interdisciplinary approach that involves all stakeholders to develop a transportation facility that fits its physical setting and preserves scenic, aesthetic, historic, and environmental resources while maintaining safety and mobility.”</a:t>
            </a:r>
          </a:p>
        </p:txBody>
      </p:sp>
      <p:pic>
        <p:nvPicPr>
          <p:cNvPr id="9" name="Picture 8" descr="A qr code with black squares&#10;&#10;Description automatically generated">
            <a:extLst>
              <a:ext uri="{FF2B5EF4-FFF2-40B4-BE49-F238E27FC236}">
                <a16:creationId xmlns:a16="http://schemas.microsoft.com/office/drawing/2014/main" id="{CB36D4BC-85A1-7E99-3DF4-9E4FA533D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0395" y="2652391"/>
            <a:ext cx="2495898" cy="2495898"/>
          </a:xfrm>
          <a:prstGeom prst="rect">
            <a:avLst/>
          </a:prstGeom>
        </p:spPr>
      </p:pic>
    </p:spTree>
    <p:extLst>
      <p:ext uri="{BB962C8B-B14F-4D97-AF65-F5344CB8AC3E}">
        <p14:creationId xmlns:p14="http://schemas.microsoft.com/office/powerpoint/2010/main" val="2408370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251377" y="266862"/>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Feasibility Determination</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C412E454-E3C3-281D-A5C4-D34024227AF8}"/>
              </a:ext>
            </a:extLst>
          </p:cNvPr>
          <p:cNvSpPr txBox="1"/>
          <p:nvPr/>
        </p:nvSpPr>
        <p:spPr>
          <a:xfrm>
            <a:off x="383356" y="1880509"/>
            <a:ext cx="11425287" cy="4493538"/>
          </a:xfrm>
          <a:prstGeom prst="rect">
            <a:avLst/>
          </a:prstGeom>
          <a:noFill/>
        </p:spPr>
        <p:txBody>
          <a:bodyPr wrap="square" rtlCol="0">
            <a:spAutoFit/>
          </a:bodyPr>
          <a:lstStyle/>
          <a:p>
            <a:pPr marL="514350" indent="-514350">
              <a:buFont typeface="+mj-lt"/>
              <a:buAutoNum type="arabicPeriod"/>
            </a:pPr>
            <a:r>
              <a:rPr lang="en-US" sz="2600" dirty="0">
                <a:solidFill>
                  <a:schemeClr val="bg1"/>
                </a:solidFill>
              </a:rPr>
              <a:t>The project satisfies the purpose and needs as agreed to by a full range of stakeholders.</a:t>
            </a:r>
          </a:p>
          <a:p>
            <a:pPr marL="514350" indent="-514350">
              <a:buFont typeface="+mj-lt"/>
              <a:buAutoNum type="arabicPeriod"/>
            </a:pPr>
            <a:r>
              <a:rPr lang="en-US" sz="2600" dirty="0">
                <a:solidFill>
                  <a:schemeClr val="bg1"/>
                </a:solidFill>
              </a:rPr>
              <a:t>The project is a safe facility for both the user and the community.</a:t>
            </a:r>
          </a:p>
          <a:p>
            <a:pPr marL="514350" indent="-514350">
              <a:buFont typeface="+mj-lt"/>
              <a:buAutoNum type="arabicPeriod"/>
            </a:pPr>
            <a:r>
              <a:rPr lang="en-US" sz="2600" dirty="0">
                <a:solidFill>
                  <a:schemeClr val="bg1"/>
                </a:solidFill>
              </a:rPr>
              <a:t>The project is in harmony with the community, and it preserves environmental, scenic, aesthetic, historic, and natural resource values of the area.</a:t>
            </a:r>
          </a:p>
          <a:p>
            <a:pPr marL="514350" indent="-514350">
              <a:buFont typeface="+mj-lt"/>
              <a:buAutoNum type="arabicPeriod"/>
            </a:pPr>
            <a:r>
              <a:rPr lang="en-US" sz="2600" dirty="0">
                <a:solidFill>
                  <a:schemeClr val="bg1"/>
                </a:solidFill>
              </a:rPr>
              <a:t>The project exceeds the expectations of both designers and stakeholders and achieves a level of excellence in people's minds.</a:t>
            </a:r>
          </a:p>
          <a:p>
            <a:pPr marL="514350" indent="-514350">
              <a:buFont typeface="+mj-lt"/>
              <a:buAutoNum type="arabicPeriod"/>
            </a:pPr>
            <a:r>
              <a:rPr lang="en-US" sz="2600" dirty="0">
                <a:solidFill>
                  <a:schemeClr val="bg1"/>
                </a:solidFill>
              </a:rPr>
              <a:t>The project involves efficient and effective use of the resources of all involved parties.</a:t>
            </a:r>
          </a:p>
          <a:p>
            <a:pPr marL="514350" indent="-514350">
              <a:buFont typeface="+mj-lt"/>
              <a:buAutoNum type="arabicPeriod"/>
            </a:pPr>
            <a:r>
              <a:rPr lang="en-US" sz="2600" dirty="0">
                <a:solidFill>
                  <a:schemeClr val="bg1"/>
                </a:solidFill>
              </a:rPr>
              <a:t>The project is designed and built with minimal disruption to the community.</a:t>
            </a:r>
          </a:p>
          <a:p>
            <a:pPr marL="514350" indent="-514350">
              <a:buFont typeface="+mj-lt"/>
              <a:buAutoNum type="arabicPeriod"/>
            </a:pPr>
            <a:r>
              <a:rPr lang="en-US" sz="2600" dirty="0">
                <a:solidFill>
                  <a:schemeClr val="bg1"/>
                </a:solidFill>
              </a:rPr>
              <a:t>The project is seen as having added lasting value to the community.</a:t>
            </a:r>
          </a:p>
        </p:txBody>
      </p:sp>
    </p:spTree>
    <p:extLst>
      <p:ext uri="{BB962C8B-B14F-4D97-AF65-F5344CB8AC3E}">
        <p14:creationId xmlns:p14="http://schemas.microsoft.com/office/powerpoint/2010/main" val="2416776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251377" y="266862"/>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Determination Factors</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C412E454-E3C3-281D-A5C4-D34024227AF8}"/>
              </a:ext>
            </a:extLst>
          </p:cNvPr>
          <p:cNvSpPr txBox="1"/>
          <p:nvPr/>
        </p:nvSpPr>
        <p:spPr>
          <a:xfrm>
            <a:off x="1276492" y="1884593"/>
            <a:ext cx="9417869" cy="6001643"/>
          </a:xfrm>
          <a:prstGeom prst="rect">
            <a:avLst/>
          </a:prstGeom>
          <a:noFill/>
        </p:spPr>
        <p:txBody>
          <a:bodyPr wrap="square" rtlCol="0">
            <a:spAutoFit/>
          </a:bodyPr>
          <a:lstStyle/>
          <a:p>
            <a:pPr algn="ctr"/>
            <a:r>
              <a:rPr lang="en-US" sz="2800" dirty="0">
                <a:solidFill>
                  <a:schemeClr val="bg1"/>
                </a:solidFill>
              </a:rPr>
              <a:t>Crash Pattern</a:t>
            </a:r>
          </a:p>
          <a:p>
            <a:pPr algn="ctr"/>
            <a:r>
              <a:rPr lang="en-US" sz="2800" dirty="0">
                <a:solidFill>
                  <a:schemeClr val="bg1"/>
                </a:solidFill>
              </a:rPr>
              <a:t>Speed</a:t>
            </a:r>
          </a:p>
          <a:p>
            <a:pPr algn="ctr"/>
            <a:r>
              <a:rPr lang="en-US" sz="2800" dirty="0">
                <a:solidFill>
                  <a:schemeClr val="bg1"/>
                </a:solidFill>
              </a:rPr>
              <a:t>Level of Service</a:t>
            </a:r>
          </a:p>
          <a:p>
            <a:pPr algn="ctr"/>
            <a:r>
              <a:rPr lang="en-US" sz="2800" dirty="0">
                <a:solidFill>
                  <a:schemeClr val="bg1"/>
                </a:solidFill>
              </a:rPr>
              <a:t>Quality of Service</a:t>
            </a:r>
          </a:p>
          <a:p>
            <a:pPr algn="ctr"/>
            <a:r>
              <a:rPr lang="en-US" sz="2800" dirty="0">
                <a:solidFill>
                  <a:schemeClr val="bg1"/>
                </a:solidFill>
              </a:rPr>
              <a:t>Average Daily Traffic</a:t>
            </a:r>
          </a:p>
          <a:p>
            <a:pPr algn="ctr"/>
            <a:r>
              <a:rPr lang="en-US" sz="2800" dirty="0">
                <a:solidFill>
                  <a:schemeClr val="bg1"/>
                </a:solidFill>
              </a:rPr>
              <a:t>Peak Hour and Peak Direction</a:t>
            </a:r>
          </a:p>
          <a:p>
            <a:pPr algn="ctr"/>
            <a:r>
              <a:rPr lang="en-US" sz="2800" dirty="0">
                <a:solidFill>
                  <a:schemeClr val="bg1"/>
                </a:solidFill>
              </a:rPr>
              <a:t>Turning Volumes and Patterns</a:t>
            </a:r>
          </a:p>
          <a:p>
            <a:pPr algn="ctr"/>
            <a:r>
              <a:rPr lang="en-US" sz="2800" dirty="0">
                <a:solidFill>
                  <a:schemeClr val="bg1"/>
                </a:solidFill>
              </a:rPr>
              <a:t>Frequently Stopping Vehicles</a:t>
            </a:r>
          </a:p>
          <a:p>
            <a:pPr algn="ctr"/>
            <a:r>
              <a:rPr lang="en-US" sz="2800" dirty="0">
                <a:solidFill>
                  <a:schemeClr val="bg1"/>
                </a:solidFill>
              </a:rPr>
              <a:t>Bicycle Network Connectivity</a:t>
            </a:r>
          </a:p>
          <a:p>
            <a:pPr algn="ctr"/>
            <a:r>
              <a:rPr lang="en-US" sz="2800" dirty="0">
                <a:solidFill>
                  <a:schemeClr val="bg1"/>
                </a:solidFill>
              </a:rPr>
              <a:t>Nearby Pedestrian Generators</a:t>
            </a:r>
          </a:p>
          <a:p>
            <a:pPr algn="ctr"/>
            <a:endParaRPr lang="en-US" sz="2600" dirty="0">
              <a:solidFill>
                <a:schemeClr val="bg1"/>
              </a:solidFill>
            </a:endParaRPr>
          </a:p>
          <a:p>
            <a:pPr algn="ctr"/>
            <a:endParaRPr lang="en-US" sz="2600" dirty="0">
              <a:solidFill>
                <a:schemeClr val="bg1"/>
              </a:solidFill>
            </a:endParaRPr>
          </a:p>
          <a:p>
            <a:endParaRPr lang="en-US" sz="2600" dirty="0">
              <a:solidFill>
                <a:schemeClr val="bg1"/>
              </a:solidFill>
            </a:endParaRPr>
          </a:p>
          <a:p>
            <a:pPr marL="514350" indent="-514350">
              <a:buFont typeface="+mj-lt"/>
              <a:buAutoNum type="arabicPeriod"/>
            </a:pPr>
            <a:endParaRPr lang="en-US" sz="2600" dirty="0">
              <a:solidFill>
                <a:schemeClr val="bg1"/>
              </a:solidFill>
            </a:endParaRPr>
          </a:p>
        </p:txBody>
      </p:sp>
    </p:spTree>
    <p:extLst>
      <p:ext uri="{BB962C8B-B14F-4D97-AF65-F5344CB8AC3E}">
        <p14:creationId xmlns:p14="http://schemas.microsoft.com/office/powerpoint/2010/main" val="1962573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251377" y="266862"/>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rPr>
              <a:t>The Ugly</a:t>
            </a:r>
          </a:p>
        </p:txBody>
      </p:sp>
      <p:pic>
        <p:nvPicPr>
          <p:cNvPr id="5" name="Picture 4" descr="A person with a mustache and a hat&#10;&#10;Description automatically generated">
            <a:extLst>
              <a:ext uri="{FF2B5EF4-FFF2-40B4-BE49-F238E27FC236}">
                <a16:creationId xmlns:a16="http://schemas.microsoft.com/office/drawing/2014/main" id="{D468DB25-3A82-D75D-22EB-06F6FC068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667" y="2163950"/>
            <a:ext cx="4804666" cy="4143746"/>
          </a:xfrm>
          <a:prstGeom prst="rect">
            <a:avLst/>
          </a:prstGeom>
        </p:spPr>
      </p:pic>
      <p:grpSp>
        <p:nvGrpSpPr>
          <p:cNvPr id="9" name="Group 8">
            <a:extLst>
              <a:ext uri="{FF2B5EF4-FFF2-40B4-BE49-F238E27FC236}">
                <a16:creationId xmlns:a16="http://schemas.microsoft.com/office/drawing/2014/main" id="{8A266BA0-DF10-930F-D65F-7FB0096CD4B7}"/>
              </a:ext>
            </a:extLst>
          </p:cNvPr>
          <p:cNvGrpSpPr/>
          <p:nvPr/>
        </p:nvGrpSpPr>
        <p:grpSpPr>
          <a:xfrm>
            <a:off x="1474137" y="1880509"/>
            <a:ext cx="9022580" cy="4874014"/>
            <a:chOff x="1474137" y="1880509"/>
            <a:chExt cx="9022580" cy="4874014"/>
          </a:xfrm>
        </p:grpSpPr>
        <p:sp>
          <p:nvSpPr>
            <p:cNvPr id="7" name="TEXT: 2.3 million residents">
              <a:extLst>
                <a:ext uri="{FF2B5EF4-FFF2-40B4-BE49-F238E27FC236}">
                  <a16:creationId xmlns:a16="http://schemas.microsoft.com/office/drawing/2014/main" id="{91B12F8F-9558-B36A-F9F0-DBD01C99B053}"/>
                </a:ext>
              </a:extLst>
            </p:cNvPr>
            <p:cNvSpPr txBox="1"/>
            <p:nvPr/>
          </p:nvSpPr>
          <p:spPr>
            <a:xfrm>
              <a:off x="1846834" y="1880509"/>
              <a:ext cx="8498331" cy="4770537"/>
            </a:xfrm>
            <a:prstGeom prst="rect">
              <a:avLst/>
            </a:prstGeom>
            <a:noFill/>
          </p:spPr>
          <p:txBody>
            <a:bodyPr wrap="square" rtlCol="0">
              <a:spAutoFit/>
            </a:bodyPr>
            <a:lstStyle/>
            <a:p>
              <a:r>
                <a:rPr lang="en-US" sz="3200" dirty="0">
                  <a:solidFill>
                    <a:schemeClr val="bg1"/>
                  </a:solidFill>
                </a:rPr>
                <a:t>“Education and outreach play a critical role in the success of a Road Diet. Many projects have demonstrated that public opposition can be strong in the early stages of a project.  However, with committed stakeholders and an organized education and outreach program, the public can be better informed about the advantages and disadvantages of Road Diets.”</a:t>
              </a:r>
              <a:endParaRPr lang="en-US" sz="3200" kern="1200" dirty="0">
                <a:solidFill>
                  <a:schemeClr val="bg1"/>
                </a:solidFill>
                <a:effectLst/>
              </a:endParaRPr>
            </a:p>
            <a:p>
              <a:pPr algn="ctr"/>
              <a:endParaRPr lang="en-US" sz="2400" kern="1200" dirty="0">
                <a:solidFill>
                  <a:schemeClr val="bg1"/>
                </a:solidFill>
                <a:effectLst/>
                <a:latin typeface="Century Gothic" panose="020B0502020202020204" pitchFamily="34" charset="0"/>
              </a:endParaRPr>
            </a:p>
            <a:p>
              <a:pPr algn="ctr"/>
              <a:endParaRPr lang="en-US" sz="2400" kern="1200" dirty="0">
                <a:solidFill>
                  <a:schemeClr val="bg1"/>
                </a:solidFill>
                <a:effectLst/>
                <a:latin typeface="Century Gothic" panose="020B0502020202020204" pitchFamily="34" charset="0"/>
              </a:endParaRPr>
            </a:p>
          </p:txBody>
        </p:sp>
        <p:sp>
          <p:nvSpPr>
            <p:cNvPr id="8" name="TextBox 7">
              <a:extLst>
                <a:ext uri="{FF2B5EF4-FFF2-40B4-BE49-F238E27FC236}">
                  <a16:creationId xmlns:a16="http://schemas.microsoft.com/office/drawing/2014/main" id="{DDABAA1F-39DD-4113-8B2E-A19E2D647CAB}"/>
                </a:ext>
              </a:extLst>
            </p:cNvPr>
            <p:cNvSpPr txBox="1"/>
            <p:nvPr/>
          </p:nvSpPr>
          <p:spPr>
            <a:xfrm>
              <a:off x="1474137" y="6415969"/>
              <a:ext cx="9022580" cy="338554"/>
            </a:xfrm>
            <a:prstGeom prst="rect">
              <a:avLst/>
            </a:prstGeom>
            <a:noFill/>
          </p:spPr>
          <p:txBody>
            <a:bodyPr wrap="square" rtlCol="0">
              <a:spAutoFit/>
            </a:bodyPr>
            <a:lstStyle/>
            <a:p>
              <a:r>
                <a:rPr lang="en-US" sz="1600" dirty="0">
                  <a:solidFill>
                    <a:schemeClr val="bg1"/>
                  </a:solidFill>
                </a:rPr>
                <a:t>Delaware Valley Regional Planning Commission. Regional Road Diet Analysis Feasibility Assessment. 2008.</a:t>
              </a:r>
            </a:p>
          </p:txBody>
        </p:sp>
      </p:grpSp>
    </p:spTree>
    <p:extLst>
      <p:ext uri="{BB962C8B-B14F-4D97-AF65-F5344CB8AC3E}">
        <p14:creationId xmlns:p14="http://schemas.microsoft.com/office/powerpoint/2010/main" val="3363560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000"/>
                                        <p:tgtEl>
                                          <p:spTgt spid="5"/>
                                        </p:tgtEl>
                                      </p:cBhvr>
                                    </p:animEffect>
                                    <p:set>
                                      <p:cBhvr>
                                        <p:cTn id="7" dur="1" fill="hold">
                                          <p:stCondLst>
                                            <p:cond delay="39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Traffic Management"/>
          <p:cNvSpPr txBox="1"/>
          <p:nvPr/>
        </p:nvSpPr>
        <p:spPr>
          <a:xfrm>
            <a:off x="9723832" y="5751254"/>
            <a:ext cx="18598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Traffic Management</a:t>
            </a:r>
          </a:p>
        </p:txBody>
      </p:sp>
      <p:pic>
        <p:nvPicPr>
          <p:cNvPr id="18" name="IMAGE: FAST"/>
          <p:cNvPicPr>
            <a:picLocks noChangeAspect="1"/>
          </p:cNvPicPr>
          <p:nvPr/>
        </p:nvPicPr>
        <p:blipFill rotWithShape="1">
          <a:blip r:embed="rId4" cstate="print">
            <a:extLst>
              <a:ext uri="{28A0092B-C50C-407E-A947-70E740481C1C}">
                <a14:useLocalDpi xmlns:a14="http://schemas.microsoft.com/office/drawing/2010/main" val="0"/>
              </a:ext>
            </a:extLst>
          </a:blip>
          <a:srcRect l="18616" t="605" r="8498" b="1"/>
          <a:stretch/>
        </p:blipFill>
        <p:spPr>
          <a:xfrm>
            <a:off x="9722421" y="1952090"/>
            <a:ext cx="1850307" cy="3799164"/>
          </a:xfrm>
          <a:prstGeom prst="rect">
            <a:avLst/>
          </a:prstGeom>
        </p:spPr>
      </p:pic>
      <p:sp>
        <p:nvSpPr>
          <p:cNvPr id="6" name="TEXT: Roadway Funding"/>
          <p:cNvSpPr txBox="1"/>
          <p:nvPr/>
        </p:nvSpPr>
        <p:spPr>
          <a:xfrm>
            <a:off x="7447031" y="5751254"/>
            <a:ext cx="18598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F0302020204030204"/>
              </a:rPr>
              <a:t>Roadway</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 Funding</a:t>
            </a:r>
          </a:p>
        </p:txBody>
      </p:sp>
      <p:pic>
        <p:nvPicPr>
          <p:cNvPr id="3" name="IMAGE: Roadway Funding"/>
          <p:cNvPicPr>
            <a:picLocks noChangeAspect="1"/>
          </p:cNvPicPr>
          <p:nvPr/>
        </p:nvPicPr>
        <p:blipFill rotWithShape="1">
          <a:blip r:embed="rId5" cstate="print">
            <a:extLst>
              <a:ext uri="{28A0092B-C50C-407E-A947-70E740481C1C}">
                <a14:useLocalDpi xmlns:a14="http://schemas.microsoft.com/office/drawing/2010/main" val="0"/>
              </a:ext>
            </a:extLst>
          </a:blip>
          <a:srcRect l="53081" t="5651" r="28533" b="37659"/>
          <a:stretch/>
        </p:blipFill>
        <p:spPr>
          <a:xfrm>
            <a:off x="7448763" y="1952090"/>
            <a:ext cx="1849349" cy="3801439"/>
          </a:xfrm>
          <a:prstGeom prst="rect">
            <a:avLst/>
          </a:prstGeom>
        </p:spPr>
      </p:pic>
      <p:sp>
        <p:nvSpPr>
          <p:cNvPr id="5" name="TEXT: Planning"/>
          <p:cNvSpPr txBox="1"/>
          <p:nvPr/>
        </p:nvSpPr>
        <p:spPr>
          <a:xfrm>
            <a:off x="5156987" y="5751254"/>
            <a:ext cx="18598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Planning</a:t>
            </a:r>
          </a:p>
        </p:txBody>
      </p:sp>
      <p:pic>
        <p:nvPicPr>
          <p:cNvPr id="9" name="IMAGE: Planning"/>
          <p:cNvPicPr>
            <a:picLocks noChangeAspect="1"/>
          </p:cNvPicPr>
          <p:nvPr/>
        </p:nvPicPr>
        <p:blipFill rotWithShape="1">
          <a:blip r:embed="rId6" cstate="print">
            <a:extLst>
              <a:ext uri="{28A0092B-C50C-407E-A947-70E740481C1C}">
                <a14:useLocalDpi xmlns:a14="http://schemas.microsoft.com/office/drawing/2010/main" val="0"/>
              </a:ext>
            </a:extLst>
          </a:blip>
          <a:srcRect l="39286" r="30561"/>
          <a:stretch/>
        </p:blipFill>
        <p:spPr>
          <a:xfrm>
            <a:off x="5172451" y="1952090"/>
            <a:ext cx="1837854" cy="3809438"/>
          </a:xfrm>
          <a:prstGeom prst="rect">
            <a:avLst/>
          </a:prstGeom>
        </p:spPr>
      </p:pic>
      <p:sp>
        <p:nvSpPr>
          <p:cNvPr id="8" name="TEXT: Bicycling"/>
          <p:cNvSpPr txBox="1"/>
          <p:nvPr/>
        </p:nvSpPr>
        <p:spPr>
          <a:xfrm>
            <a:off x="2863385" y="5751254"/>
            <a:ext cx="18780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Bicycling</a:t>
            </a:r>
          </a:p>
        </p:txBody>
      </p:sp>
      <p:pic>
        <p:nvPicPr>
          <p:cNvPr id="12" name="IMAGE: Bike Share"/>
          <p:cNvPicPr>
            <a:picLocks noChangeAspect="1"/>
          </p:cNvPicPr>
          <p:nvPr/>
        </p:nvPicPr>
        <p:blipFill rotWithShape="1">
          <a:blip r:embed="rId7" cstate="print">
            <a:extLst>
              <a:ext uri="{28A0092B-C50C-407E-A947-70E740481C1C}">
                <a14:useLocalDpi xmlns:a14="http://schemas.microsoft.com/office/drawing/2010/main" val="0"/>
              </a:ext>
            </a:extLst>
          </a:blip>
          <a:srcRect l="56993" r="10977"/>
          <a:stretch/>
        </p:blipFill>
        <p:spPr>
          <a:xfrm>
            <a:off x="2874893" y="1952090"/>
            <a:ext cx="1829379" cy="3809438"/>
          </a:xfrm>
          <a:prstGeom prst="rect">
            <a:avLst/>
          </a:prstGeom>
        </p:spPr>
      </p:pic>
      <p:sp>
        <p:nvSpPr>
          <p:cNvPr id="4" name="TEXT: Transit"/>
          <p:cNvSpPr txBox="1"/>
          <p:nvPr/>
        </p:nvSpPr>
        <p:spPr>
          <a:xfrm>
            <a:off x="576895" y="5751254"/>
            <a:ext cx="18598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Transit</a:t>
            </a:r>
          </a:p>
        </p:txBody>
      </p:sp>
      <p:pic>
        <p:nvPicPr>
          <p:cNvPr id="17" name="IMAGE: Transit"/>
          <p:cNvPicPr>
            <a:picLocks noChangeAspect="1"/>
          </p:cNvPicPr>
          <p:nvPr/>
        </p:nvPicPr>
        <p:blipFill rotWithShape="1">
          <a:blip r:embed="rId8" cstate="print">
            <a:extLst>
              <a:ext uri="{28A0092B-C50C-407E-A947-70E740481C1C}">
                <a14:useLocalDpi xmlns:a14="http://schemas.microsoft.com/office/drawing/2010/main" val="0"/>
              </a:ext>
            </a:extLst>
          </a:blip>
          <a:srcRect l="11278" t="9586" r="22903" b="485"/>
          <a:stretch/>
        </p:blipFill>
        <p:spPr>
          <a:xfrm>
            <a:off x="576576" y="1952090"/>
            <a:ext cx="1858729" cy="3809438"/>
          </a:xfrm>
          <a:prstGeom prst="rect">
            <a:avLst/>
          </a:prstGeom>
        </p:spPr>
      </p:pic>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0" y="45125"/>
            <a:ext cx="1228344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entury Gothic" panose="020F0302020204030204"/>
              </a:rPr>
              <a:t>Regional Transportation Commission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entury Gothic" panose="020F0302020204030204"/>
              </a:rPr>
              <a:t>of Southern Nevada</a:t>
            </a:r>
            <a:endParaRPr kumimoji="0" lang="en-US" sz="4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7396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Southern Nevada’s Mobility Goals">
            <a:extLst>
              <a:ext uri="{FF2B5EF4-FFF2-40B4-BE49-F238E27FC236}">
                <a16:creationId xmlns:a16="http://schemas.microsoft.com/office/drawing/2014/main" id="{0653DB26-E0D2-2461-FC48-8D2821A78F79}"/>
              </a:ext>
            </a:extLst>
          </p:cNvPr>
          <p:cNvSpPr txBox="1"/>
          <p:nvPr/>
        </p:nvSpPr>
        <p:spPr>
          <a:xfrm>
            <a:off x="361950" y="194216"/>
            <a:ext cx="114681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More Information</a:t>
            </a:r>
            <a:endParaRPr kumimoji="0" lang="en-US" sz="6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 name="Picture 3" descr="A brochure of a road diet informational guide&#10;&#10;Description automatically generated">
            <a:extLst>
              <a:ext uri="{FF2B5EF4-FFF2-40B4-BE49-F238E27FC236}">
                <a16:creationId xmlns:a16="http://schemas.microsoft.com/office/drawing/2014/main" id="{372B9C4E-EDD2-99C9-031F-A686EDA1C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58" y="1807863"/>
            <a:ext cx="3750158" cy="4838700"/>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522F5F0B-3A73-BCE7-D81D-F6206F66A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630" y="2709685"/>
            <a:ext cx="2553056" cy="2543530"/>
          </a:xfrm>
          <a:prstGeom prst="rect">
            <a:avLst/>
          </a:prstGeom>
        </p:spPr>
      </p:pic>
    </p:spTree>
    <p:extLst>
      <p:ext uri="{BB962C8B-B14F-4D97-AF65-F5344CB8AC3E}">
        <p14:creationId xmlns:p14="http://schemas.microsoft.com/office/powerpoint/2010/main" val="631566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5" name="blue box"/>
          <p:cNvSpPr/>
          <p:nvPr/>
        </p:nvSpPr>
        <p:spPr>
          <a:xfrm>
            <a:off x="0" y="-1152"/>
            <a:ext cx="12192000" cy="6858000"/>
          </a:xfrm>
          <a:prstGeom prst="rect">
            <a:avLst/>
          </a:prstGeom>
          <a:solidFill>
            <a:srgbClr val="033E82">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LOGO: RT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4920" y="3886906"/>
            <a:ext cx="2222159" cy="2971094"/>
          </a:xfrm>
          <a:prstGeom prst="rect">
            <a:avLst/>
          </a:prstGeom>
        </p:spPr>
      </p:pic>
      <p:sp>
        <p:nvSpPr>
          <p:cNvPr id="3" name="TEXT: FAST">
            <a:extLst>
              <a:ext uri="{FF2B5EF4-FFF2-40B4-BE49-F238E27FC236}">
                <a16:creationId xmlns:a16="http://schemas.microsoft.com/office/drawing/2014/main" id="{4BF68602-6D4F-1BED-B5F9-7BCCA6795D6F}"/>
              </a:ext>
            </a:extLst>
          </p:cNvPr>
          <p:cNvSpPr txBox="1"/>
          <p:nvPr/>
        </p:nvSpPr>
        <p:spPr>
          <a:xfrm>
            <a:off x="2764070" y="1019548"/>
            <a:ext cx="6663858"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B0502020202020204" pitchFamily="34" charset="0"/>
              </a:rPr>
              <a:t>PenuelasJ@rtcsnv.com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B0502020202020204" pitchFamily="34" charset="0"/>
              </a:rPr>
              <a:t>702-403-9757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0892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Road Diets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grpSp>
        <p:nvGrpSpPr>
          <p:cNvPr id="29" name="Group 28">
            <a:extLst>
              <a:ext uri="{FF2B5EF4-FFF2-40B4-BE49-F238E27FC236}">
                <a16:creationId xmlns:a16="http://schemas.microsoft.com/office/drawing/2014/main" id="{E6DD3C01-68CF-1EF4-A3C3-CC3C4DA314F6}"/>
              </a:ext>
            </a:extLst>
          </p:cNvPr>
          <p:cNvGrpSpPr/>
          <p:nvPr/>
        </p:nvGrpSpPr>
        <p:grpSpPr>
          <a:xfrm>
            <a:off x="472003" y="2174149"/>
            <a:ext cx="3641257" cy="3955700"/>
            <a:chOff x="511707" y="2174149"/>
            <a:chExt cx="3641257" cy="3955700"/>
          </a:xfrm>
        </p:grpSpPr>
        <p:pic>
          <p:nvPicPr>
            <p:cNvPr id="17" name="Picture 16" descr="A person with a hat and a cigarette in his mouth&#10;&#10;Description automatically generated">
              <a:extLst>
                <a:ext uri="{FF2B5EF4-FFF2-40B4-BE49-F238E27FC236}">
                  <a16:creationId xmlns:a16="http://schemas.microsoft.com/office/drawing/2014/main" id="{7D092928-961A-E35B-FEE0-857C92049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07" y="2174149"/>
              <a:ext cx="3641257" cy="3184469"/>
            </a:xfrm>
            <a:prstGeom prst="rect">
              <a:avLst/>
            </a:prstGeom>
          </p:spPr>
        </p:pic>
        <p:sp>
          <p:nvSpPr>
            <p:cNvPr id="18" name="TextBox 17">
              <a:extLst>
                <a:ext uri="{FF2B5EF4-FFF2-40B4-BE49-F238E27FC236}">
                  <a16:creationId xmlns:a16="http://schemas.microsoft.com/office/drawing/2014/main" id="{D41DF278-2B58-E042-8310-DA3F7FDC449F}"/>
                </a:ext>
              </a:extLst>
            </p:cNvPr>
            <p:cNvSpPr txBox="1"/>
            <p:nvPr/>
          </p:nvSpPr>
          <p:spPr>
            <a:xfrm>
              <a:off x="969018" y="5483518"/>
              <a:ext cx="2726634"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The Good</a:t>
              </a:r>
            </a:p>
          </p:txBody>
        </p:sp>
      </p:grpSp>
      <p:grpSp>
        <p:nvGrpSpPr>
          <p:cNvPr id="31" name="Group 30">
            <a:extLst>
              <a:ext uri="{FF2B5EF4-FFF2-40B4-BE49-F238E27FC236}">
                <a16:creationId xmlns:a16="http://schemas.microsoft.com/office/drawing/2014/main" id="{F2A30F1D-35D1-A505-DD8F-215019352C42}"/>
              </a:ext>
            </a:extLst>
          </p:cNvPr>
          <p:cNvGrpSpPr/>
          <p:nvPr/>
        </p:nvGrpSpPr>
        <p:grpSpPr>
          <a:xfrm>
            <a:off x="7930293" y="2174149"/>
            <a:ext cx="3739321" cy="3975579"/>
            <a:chOff x="8044042" y="2174149"/>
            <a:chExt cx="3739321" cy="3975579"/>
          </a:xfrm>
        </p:grpSpPr>
        <p:pic>
          <p:nvPicPr>
            <p:cNvPr id="15" name="Picture 14" descr="A person with a mustache and a hat&#10;&#10;Description automatically generated">
              <a:extLst>
                <a:ext uri="{FF2B5EF4-FFF2-40B4-BE49-F238E27FC236}">
                  <a16:creationId xmlns:a16="http://schemas.microsoft.com/office/drawing/2014/main" id="{F4D7B1FB-6E3E-2F84-63C3-E034C19E2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4042" y="2174149"/>
              <a:ext cx="3739321" cy="3224948"/>
            </a:xfrm>
            <a:prstGeom prst="rect">
              <a:avLst/>
            </a:prstGeom>
          </p:spPr>
        </p:pic>
        <p:sp>
          <p:nvSpPr>
            <p:cNvPr id="28" name="TextBox 27">
              <a:extLst>
                <a:ext uri="{FF2B5EF4-FFF2-40B4-BE49-F238E27FC236}">
                  <a16:creationId xmlns:a16="http://schemas.microsoft.com/office/drawing/2014/main" id="{66A43FB2-1C69-7E85-E866-91FE5209D7C7}"/>
                </a:ext>
              </a:extLst>
            </p:cNvPr>
            <p:cNvSpPr txBox="1"/>
            <p:nvPr/>
          </p:nvSpPr>
          <p:spPr>
            <a:xfrm>
              <a:off x="8550385" y="5503397"/>
              <a:ext cx="2726634"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The Ugly</a:t>
              </a:r>
            </a:p>
          </p:txBody>
        </p:sp>
      </p:grpSp>
      <p:grpSp>
        <p:nvGrpSpPr>
          <p:cNvPr id="34" name="Group 33">
            <a:extLst>
              <a:ext uri="{FF2B5EF4-FFF2-40B4-BE49-F238E27FC236}">
                <a16:creationId xmlns:a16="http://schemas.microsoft.com/office/drawing/2014/main" id="{437C1716-FC0D-157C-3E04-7A32C5004F80}"/>
              </a:ext>
            </a:extLst>
          </p:cNvPr>
          <p:cNvGrpSpPr/>
          <p:nvPr/>
        </p:nvGrpSpPr>
        <p:grpSpPr>
          <a:xfrm>
            <a:off x="4585263" y="2174149"/>
            <a:ext cx="2918655" cy="3975578"/>
            <a:chOff x="4585263" y="2174149"/>
            <a:chExt cx="2918655" cy="3975578"/>
          </a:xfrm>
        </p:grpSpPr>
        <p:sp>
          <p:nvSpPr>
            <p:cNvPr id="27" name="TextBox 26">
              <a:extLst>
                <a:ext uri="{FF2B5EF4-FFF2-40B4-BE49-F238E27FC236}">
                  <a16:creationId xmlns:a16="http://schemas.microsoft.com/office/drawing/2014/main" id="{3428DDAE-8669-FB6A-8804-E5FB012DC1D1}"/>
                </a:ext>
              </a:extLst>
            </p:cNvPr>
            <p:cNvSpPr txBox="1"/>
            <p:nvPr/>
          </p:nvSpPr>
          <p:spPr>
            <a:xfrm>
              <a:off x="4681273" y="5503396"/>
              <a:ext cx="2726634"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The Bad</a:t>
              </a:r>
            </a:p>
          </p:txBody>
        </p:sp>
        <p:pic>
          <p:nvPicPr>
            <p:cNvPr id="33" name="Picture 32" descr="A person looking up with a serious expression&#10;&#10;Description automatically generated">
              <a:extLst>
                <a:ext uri="{FF2B5EF4-FFF2-40B4-BE49-F238E27FC236}">
                  <a16:creationId xmlns:a16="http://schemas.microsoft.com/office/drawing/2014/main" id="{4FBA59E7-6F45-AD09-3F45-5415B9EC6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5263" y="2174149"/>
              <a:ext cx="2918655" cy="3188277"/>
            </a:xfrm>
            <a:prstGeom prst="rect">
              <a:avLst/>
            </a:prstGeom>
          </p:spPr>
        </p:pic>
      </p:grpSp>
    </p:spTree>
    <p:extLst>
      <p:ext uri="{BB962C8B-B14F-4D97-AF65-F5344CB8AC3E}">
        <p14:creationId xmlns:p14="http://schemas.microsoft.com/office/powerpoint/2010/main" val="16125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What is a Road Diet?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sp>
        <p:nvSpPr>
          <p:cNvPr id="2" name="TextBox 1">
            <a:extLst>
              <a:ext uri="{FF2B5EF4-FFF2-40B4-BE49-F238E27FC236}">
                <a16:creationId xmlns:a16="http://schemas.microsoft.com/office/drawing/2014/main" id="{4349EBAC-80FA-28AC-FB7C-36482DA130EF}"/>
              </a:ext>
            </a:extLst>
          </p:cNvPr>
          <p:cNvSpPr txBox="1"/>
          <p:nvPr/>
        </p:nvSpPr>
        <p:spPr>
          <a:xfrm>
            <a:off x="631314" y="5546889"/>
            <a:ext cx="10994629" cy="338554"/>
          </a:xfrm>
          <a:prstGeom prst="rect">
            <a:avLst/>
          </a:prstGeom>
          <a:noFill/>
        </p:spPr>
        <p:txBody>
          <a:bodyPr wrap="square" rtlCol="0">
            <a:spAutoFit/>
          </a:bodyPr>
          <a:lstStyle/>
          <a:p>
            <a:r>
              <a:rPr lang="en-US" sz="1600" dirty="0">
                <a:solidFill>
                  <a:schemeClr val="bg1"/>
                </a:solidFill>
              </a:rPr>
              <a:t>Rosales, J., Road Diet Handbook: Setting Trends for Livable Streets, Institute of Transportation Engineers, Washington, DC, 2006.</a:t>
            </a:r>
          </a:p>
        </p:txBody>
      </p:sp>
      <p:sp>
        <p:nvSpPr>
          <p:cNvPr id="3" name="TextBox 2">
            <a:extLst>
              <a:ext uri="{FF2B5EF4-FFF2-40B4-BE49-F238E27FC236}">
                <a16:creationId xmlns:a16="http://schemas.microsoft.com/office/drawing/2014/main" id="{02FFE783-B48A-D0F6-DF70-57B942655C0E}"/>
              </a:ext>
            </a:extLst>
          </p:cNvPr>
          <p:cNvSpPr txBox="1"/>
          <p:nvPr/>
        </p:nvSpPr>
        <p:spPr>
          <a:xfrm>
            <a:off x="631314" y="2884072"/>
            <a:ext cx="11353800" cy="1323439"/>
          </a:xfrm>
          <a:prstGeom prst="rect">
            <a:avLst/>
          </a:prstGeom>
          <a:noFill/>
        </p:spPr>
        <p:txBody>
          <a:bodyPr wrap="square" rtlCol="0">
            <a:spAutoFit/>
          </a:bodyPr>
          <a:lstStyle/>
          <a:p>
            <a:r>
              <a:rPr lang="en-US" sz="4000" dirty="0">
                <a:solidFill>
                  <a:schemeClr val="bg1"/>
                </a:solidFill>
              </a:rPr>
              <a:t>“Removing travel lanes from a roadway and utilizing the space for other uses and travel modes.”</a:t>
            </a:r>
          </a:p>
        </p:txBody>
      </p:sp>
    </p:spTree>
    <p:extLst>
      <p:ext uri="{BB962C8B-B14F-4D97-AF65-F5344CB8AC3E}">
        <p14:creationId xmlns:p14="http://schemas.microsoft.com/office/powerpoint/2010/main" val="154263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What is a Road Diet?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pic>
        <p:nvPicPr>
          <p:cNvPr id="4" name="Picture 3">
            <a:extLst>
              <a:ext uri="{FF2B5EF4-FFF2-40B4-BE49-F238E27FC236}">
                <a16:creationId xmlns:a16="http://schemas.microsoft.com/office/drawing/2014/main" id="{B5221AFC-6966-CE46-11FC-756CC5FF6DB0}"/>
              </a:ext>
            </a:extLst>
          </p:cNvPr>
          <p:cNvPicPr>
            <a:picLocks noChangeAspect="1"/>
          </p:cNvPicPr>
          <p:nvPr/>
        </p:nvPicPr>
        <p:blipFill>
          <a:blip r:embed="rId4"/>
          <a:stretch>
            <a:fillRect/>
          </a:stretch>
        </p:blipFill>
        <p:spPr>
          <a:xfrm>
            <a:off x="1254249" y="1933685"/>
            <a:ext cx="9683501" cy="4263041"/>
          </a:xfrm>
          <a:prstGeom prst="rect">
            <a:avLst/>
          </a:prstGeom>
        </p:spPr>
      </p:pic>
      <p:pic>
        <p:nvPicPr>
          <p:cNvPr id="5" name="Picture 4">
            <a:extLst>
              <a:ext uri="{FF2B5EF4-FFF2-40B4-BE49-F238E27FC236}">
                <a16:creationId xmlns:a16="http://schemas.microsoft.com/office/drawing/2014/main" id="{92C1931A-40E5-F112-1583-0259C4B7AAD8}"/>
              </a:ext>
            </a:extLst>
          </p:cNvPr>
          <p:cNvPicPr>
            <a:picLocks noChangeAspect="1"/>
          </p:cNvPicPr>
          <p:nvPr/>
        </p:nvPicPr>
        <p:blipFill>
          <a:blip r:embed="rId5"/>
          <a:stretch>
            <a:fillRect/>
          </a:stretch>
        </p:blipFill>
        <p:spPr>
          <a:xfrm>
            <a:off x="1219330" y="1933684"/>
            <a:ext cx="9753339" cy="4263041"/>
          </a:xfrm>
          <a:prstGeom prst="rect">
            <a:avLst/>
          </a:prstGeom>
        </p:spPr>
      </p:pic>
    </p:spTree>
    <p:extLst>
      <p:ext uri="{BB962C8B-B14F-4D97-AF65-F5344CB8AC3E}">
        <p14:creationId xmlns:p14="http://schemas.microsoft.com/office/powerpoint/2010/main" val="133124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What is a Road Diet?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pic>
        <p:nvPicPr>
          <p:cNvPr id="3" name="Picture 2" descr="A road with arrows pointing to the right&#10;&#10;Description automatically generated">
            <a:extLst>
              <a:ext uri="{FF2B5EF4-FFF2-40B4-BE49-F238E27FC236}">
                <a16:creationId xmlns:a16="http://schemas.microsoft.com/office/drawing/2014/main" id="{6247465C-F456-F97D-ED34-8E8B3CC20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749807" y="802054"/>
            <a:ext cx="4692385" cy="6544089"/>
          </a:xfrm>
          <a:prstGeom prst="rect">
            <a:avLst/>
          </a:prstGeom>
        </p:spPr>
      </p:pic>
      <p:pic>
        <p:nvPicPr>
          <p:cNvPr id="7" name="Picture 6" descr="A road with arrows and yellow lines&#10;&#10;Description automatically generated">
            <a:extLst>
              <a:ext uri="{FF2B5EF4-FFF2-40B4-BE49-F238E27FC236}">
                <a16:creationId xmlns:a16="http://schemas.microsoft.com/office/drawing/2014/main" id="{76923149-A218-C46A-EBC4-3221EEC0B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693501" y="764742"/>
            <a:ext cx="4804996" cy="6731323"/>
          </a:xfrm>
          <a:prstGeom prst="rect">
            <a:avLst/>
          </a:prstGeom>
        </p:spPr>
      </p:pic>
    </p:spTree>
    <p:extLst>
      <p:ext uri="{BB962C8B-B14F-4D97-AF65-F5344CB8AC3E}">
        <p14:creationId xmlns:p14="http://schemas.microsoft.com/office/powerpoint/2010/main" val="970807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Other Reconfigurations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pic>
        <p:nvPicPr>
          <p:cNvPr id="6" name="Picture 5" descr="A road with arrows pointing to the right&#10;&#10;Description automatically generated">
            <a:extLst>
              <a:ext uri="{FF2B5EF4-FFF2-40B4-BE49-F238E27FC236}">
                <a16:creationId xmlns:a16="http://schemas.microsoft.com/office/drawing/2014/main" id="{A2B20147-DF2B-23E1-CC87-572DA39AC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71" y="2354940"/>
            <a:ext cx="11615057" cy="2979819"/>
          </a:xfrm>
          <a:prstGeom prst="rect">
            <a:avLst/>
          </a:prstGeom>
        </p:spPr>
      </p:pic>
    </p:spTree>
    <p:extLst>
      <p:ext uri="{BB962C8B-B14F-4D97-AF65-F5344CB8AC3E}">
        <p14:creationId xmlns:p14="http://schemas.microsoft.com/office/powerpoint/2010/main" val="1956192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Other Reconfigurations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pic>
        <p:nvPicPr>
          <p:cNvPr id="5" name="Picture 4">
            <a:extLst>
              <a:ext uri="{FF2B5EF4-FFF2-40B4-BE49-F238E27FC236}">
                <a16:creationId xmlns:a16="http://schemas.microsoft.com/office/drawing/2014/main" id="{34C5F28A-B3BF-F6D9-CB8A-FB2E90FAB351}"/>
              </a:ext>
            </a:extLst>
          </p:cNvPr>
          <p:cNvPicPr>
            <a:picLocks noChangeAspect="1"/>
          </p:cNvPicPr>
          <p:nvPr/>
        </p:nvPicPr>
        <p:blipFill>
          <a:blip r:embed="rId4"/>
          <a:stretch>
            <a:fillRect/>
          </a:stretch>
        </p:blipFill>
        <p:spPr>
          <a:xfrm>
            <a:off x="286008" y="2316992"/>
            <a:ext cx="11619983" cy="3023878"/>
          </a:xfrm>
          <a:prstGeom prst="rect">
            <a:avLst/>
          </a:prstGeom>
        </p:spPr>
      </p:pic>
    </p:spTree>
    <p:extLst>
      <p:ext uri="{BB962C8B-B14F-4D97-AF65-F5344CB8AC3E}">
        <p14:creationId xmlns:p14="http://schemas.microsoft.com/office/powerpoint/2010/main" val="1075119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MAGE: Las Vegas"/>
          <p:cNvSpPr/>
          <p:nvPr/>
        </p:nvSpPr>
        <p:spPr>
          <a:xfrm>
            <a:off x="0" y="0"/>
            <a:ext cx="12192000" cy="6858000"/>
          </a:xfrm>
          <a:prstGeom prst="rect">
            <a:avLst/>
          </a:prstGeom>
          <a:blipFill>
            <a:blip r:embed="rId3"/>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box"/>
          <p:cNvSpPr/>
          <p:nvPr/>
        </p:nvSpPr>
        <p:spPr>
          <a:xfrm>
            <a:off x="0" y="0"/>
            <a:ext cx="12192000" cy="6858000"/>
          </a:xfrm>
          <a:prstGeom prst="rect">
            <a:avLst/>
          </a:prstGeom>
          <a:solidFill>
            <a:srgbClr val="7030A0">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box"/>
          <p:cNvSpPr/>
          <p:nvPr/>
        </p:nvSpPr>
        <p:spPr>
          <a:xfrm>
            <a:off x="0" y="0"/>
            <a:ext cx="12192000" cy="1613647"/>
          </a:xfrm>
          <a:prstGeom prst="rect">
            <a:avLst/>
          </a:prstGeom>
          <a:solidFill>
            <a:srgbClr val="03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ITLE: Who We Are"/>
          <p:cNvSpPr txBox="1"/>
          <p:nvPr/>
        </p:nvSpPr>
        <p:spPr>
          <a:xfrm>
            <a:off x="-45720" y="120457"/>
            <a:ext cx="1228344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Century Gothic" panose="020F0302020204030204"/>
              </a:rPr>
              <a:t>Other Reconfigurations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b="1" dirty="0">
              <a:solidFill>
                <a:prstClr val="white"/>
              </a:solidFill>
              <a:latin typeface="Century Gothic" panose="020F0302020204030204"/>
            </a:endParaRPr>
          </a:p>
        </p:txBody>
      </p:sp>
      <p:pic>
        <p:nvPicPr>
          <p:cNvPr id="3" name="Picture 2" descr="A road with arrows and lines&#10;&#10;Description automatically generated">
            <a:extLst>
              <a:ext uri="{FF2B5EF4-FFF2-40B4-BE49-F238E27FC236}">
                <a16:creationId xmlns:a16="http://schemas.microsoft.com/office/drawing/2014/main" id="{E7249E1A-78C9-36B1-6919-DE3F0BE28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85" y="2272676"/>
            <a:ext cx="11722829" cy="3064637"/>
          </a:xfrm>
          <a:prstGeom prst="rect">
            <a:avLst/>
          </a:prstGeom>
        </p:spPr>
      </p:pic>
    </p:spTree>
    <p:extLst>
      <p:ext uri="{BB962C8B-B14F-4D97-AF65-F5344CB8AC3E}">
        <p14:creationId xmlns:p14="http://schemas.microsoft.com/office/powerpoint/2010/main" val="351298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TCPresentation_01_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62FBE578-90B4-4342-BE55-8E575FBA4CDC}" vid="{0F6994B9-3EEB-5F46-B825-34FF5901CD61}"/>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bstract Color">
    <a:dk1>
      <a:sysClr val="windowText" lastClr="000000"/>
    </a:dk1>
    <a:lt1>
      <a:sysClr val="window" lastClr="FFFFFF"/>
    </a:lt1>
    <a:dk2>
      <a:srgbClr val="454551"/>
    </a:dk2>
    <a:lt2>
      <a:srgbClr val="D8D9DC"/>
    </a:lt2>
    <a:accent1>
      <a:srgbClr val="1AA3E0"/>
    </a:accent1>
    <a:accent2>
      <a:srgbClr val="FD3D6B"/>
    </a:accent2>
    <a:accent3>
      <a:srgbClr val="4659E6"/>
    </a:accent3>
    <a:accent4>
      <a:srgbClr val="D763E3"/>
    </a:accent4>
    <a:accent5>
      <a:srgbClr val="46D293"/>
    </a:accent5>
    <a:accent6>
      <a:srgbClr val="FFCD69"/>
    </a:accent6>
    <a:hlink>
      <a:srgbClr val="D763E3"/>
    </a:hlink>
    <a:folHlink>
      <a:srgbClr val="8C8C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19144</TotalTime>
  <Words>752</Words>
  <Application>Microsoft Office PowerPoint</Application>
  <PresentationFormat>Widescreen</PresentationFormat>
  <Paragraphs>133</Paragraphs>
  <Slides>21</Slides>
  <Notes>21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Calibri Light</vt:lpstr>
      <vt:lpstr>Century Gothic</vt:lpstr>
      <vt:lpstr>10_Office Theme</vt:lpstr>
      <vt:lpstr>RTCPresentation_01_2022</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2020 Summary Freeway and Arterial System of Transportation</dc:title>
  <dc:creator>Jecia Hutchinson</dc:creator>
  <cp:lastModifiedBy>John Penuelas</cp:lastModifiedBy>
  <cp:revision>538</cp:revision>
  <cp:lastPrinted>2024-02-08T14:51:47Z</cp:lastPrinted>
  <dcterms:created xsi:type="dcterms:W3CDTF">2021-01-27T16:58:16Z</dcterms:created>
  <dcterms:modified xsi:type="dcterms:W3CDTF">2024-05-01T05:58:38Z</dcterms:modified>
</cp:coreProperties>
</file>